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54"/>
  </p:notesMasterIdLst>
  <p:sldIdLst>
    <p:sldId id="1065" r:id="rId2"/>
    <p:sldId id="1066" r:id="rId3"/>
    <p:sldId id="1067" r:id="rId4"/>
    <p:sldId id="1068" r:id="rId5"/>
    <p:sldId id="1069" r:id="rId6"/>
    <p:sldId id="1070" r:id="rId7"/>
    <p:sldId id="1071" r:id="rId8"/>
    <p:sldId id="1072" r:id="rId9"/>
    <p:sldId id="1073" r:id="rId10"/>
    <p:sldId id="1074" r:id="rId11"/>
    <p:sldId id="1075" r:id="rId12"/>
    <p:sldId id="1076" r:id="rId13"/>
    <p:sldId id="1077" r:id="rId14"/>
    <p:sldId id="1078" r:id="rId15"/>
    <p:sldId id="1079" r:id="rId16"/>
    <p:sldId id="1080" r:id="rId17"/>
    <p:sldId id="1081" r:id="rId18"/>
    <p:sldId id="1082" r:id="rId19"/>
    <p:sldId id="1083" r:id="rId20"/>
    <p:sldId id="1084" r:id="rId21"/>
    <p:sldId id="1085" r:id="rId22"/>
    <p:sldId id="1086" r:id="rId23"/>
    <p:sldId id="1087" r:id="rId24"/>
    <p:sldId id="1088" r:id="rId25"/>
    <p:sldId id="1089" r:id="rId26"/>
    <p:sldId id="1090" r:id="rId27"/>
    <p:sldId id="1091" r:id="rId28"/>
    <p:sldId id="1092" r:id="rId29"/>
    <p:sldId id="1093" r:id="rId30"/>
    <p:sldId id="1094" r:id="rId31"/>
    <p:sldId id="1095" r:id="rId32"/>
    <p:sldId id="1096" r:id="rId33"/>
    <p:sldId id="1097" r:id="rId34"/>
    <p:sldId id="1098" r:id="rId35"/>
    <p:sldId id="1099" r:id="rId36"/>
    <p:sldId id="1100" r:id="rId37"/>
    <p:sldId id="1101" r:id="rId38"/>
    <p:sldId id="1102" r:id="rId39"/>
    <p:sldId id="1103" r:id="rId40"/>
    <p:sldId id="1104" r:id="rId41"/>
    <p:sldId id="1105" r:id="rId42"/>
    <p:sldId id="1106" r:id="rId43"/>
    <p:sldId id="1107" r:id="rId44"/>
    <p:sldId id="1108" r:id="rId45"/>
    <p:sldId id="1109" r:id="rId46"/>
    <p:sldId id="1110" r:id="rId47"/>
    <p:sldId id="1111" r:id="rId48"/>
    <p:sldId id="1112" r:id="rId49"/>
    <p:sldId id="1113" r:id="rId50"/>
    <p:sldId id="1114" r:id="rId51"/>
    <p:sldId id="1115" r:id="rId52"/>
    <p:sldId id="111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2B1C"/>
    <a:srgbClr val="42E915"/>
    <a:srgbClr val="F35043"/>
    <a:srgbClr val="6AA9FF"/>
    <a:srgbClr val="5A77A9"/>
    <a:srgbClr val="2BF560"/>
    <a:srgbClr val="AF5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66229" autoAdjust="0"/>
  </p:normalViewPr>
  <p:slideViewPr>
    <p:cSldViewPr>
      <p:cViewPr varScale="1">
        <p:scale>
          <a:sx n="81" d="100"/>
          <a:sy n="81" d="100"/>
        </p:scale>
        <p:origin x="1002" y="78"/>
      </p:cViewPr>
      <p:guideLst>
        <p:guide orient="horz" pos="2160"/>
        <p:guide pos="2880"/>
      </p:guideLst>
    </p:cSldViewPr>
  </p:slideViewPr>
  <p:outlineViewPr>
    <p:cViewPr>
      <p:scale>
        <a:sx n="33" d="100"/>
        <a:sy n="33" d="100"/>
      </p:scale>
      <p:origin x="42" y="36960"/>
    </p:cViewPr>
  </p:outlineViewPr>
  <p:notesTextViewPr>
    <p:cViewPr>
      <p:scale>
        <a:sx n="3" d="2"/>
        <a:sy n="3" d="2"/>
      </p:scale>
      <p:origin x="0" y="0"/>
    </p:cViewPr>
  </p:notesTextViewPr>
  <p:sorterViewPr>
    <p:cViewPr varScale="1">
      <p:scale>
        <a:sx n="100" d="100"/>
        <a:sy n="100" d="100"/>
      </p:scale>
      <p:origin x="0" y="-16560"/>
    </p:cViewPr>
  </p:sorterViewPr>
  <p:notesViewPr>
    <p:cSldViewPr>
      <p:cViewPr varScale="1">
        <p:scale>
          <a:sx n="97" d="100"/>
          <a:sy n="97" d="100"/>
        </p:scale>
        <p:origin x="27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Combinations vs. Number of Dice</a:t>
            </a:r>
          </a:p>
        </c:rich>
      </c:tx>
      <c:overlay val="0"/>
    </c:title>
    <c:autoTitleDeleted val="0"/>
    <c:plotArea>
      <c:layout/>
      <c:scatterChart>
        <c:scatterStyle val="lineMarker"/>
        <c:varyColors val="0"/>
        <c:ser>
          <c:idx val="0"/>
          <c:order val="0"/>
          <c:tx>
            <c:strRef>
              <c:f>Sheet1!$B$1</c:f>
              <c:strCache>
                <c:ptCount val="1"/>
                <c:pt idx="0">
                  <c:v>Combinations</c:v>
                </c:pt>
              </c:strCache>
            </c:strRef>
          </c:tx>
          <c:xVal>
            <c:numRef>
              <c:f>Sheet1!$A$2:$A$5</c:f>
              <c:numCache>
                <c:formatCode>General</c:formatCode>
                <c:ptCount val="4"/>
                <c:pt idx="0">
                  <c:v>1</c:v>
                </c:pt>
                <c:pt idx="1">
                  <c:v>2</c:v>
                </c:pt>
                <c:pt idx="2">
                  <c:v>3</c:v>
                </c:pt>
                <c:pt idx="3">
                  <c:v>4</c:v>
                </c:pt>
              </c:numCache>
            </c:numRef>
          </c:xVal>
          <c:yVal>
            <c:numRef>
              <c:f>Sheet1!$B$2:$B$5</c:f>
              <c:numCache>
                <c:formatCode>General</c:formatCode>
                <c:ptCount val="4"/>
                <c:pt idx="0">
                  <c:v>6</c:v>
                </c:pt>
                <c:pt idx="1">
                  <c:v>36</c:v>
                </c:pt>
                <c:pt idx="2">
                  <c:v>216</c:v>
                </c:pt>
                <c:pt idx="3">
                  <c:v>1296</c:v>
                </c:pt>
              </c:numCache>
            </c:numRef>
          </c:yVal>
          <c:smooth val="0"/>
          <c:extLst xmlns:c16r2="http://schemas.microsoft.com/office/drawing/2015/06/chart">
            <c:ext xmlns:c16="http://schemas.microsoft.com/office/drawing/2014/chart" uri="{C3380CC4-5D6E-409C-BE32-E72D297353CC}">
              <c16:uniqueId val="{00000000-A0F6-45A9-92B8-98DB9BB2D772}"/>
            </c:ext>
          </c:extLst>
        </c:ser>
        <c:dLbls>
          <c:showLegendKey val="0"/>
          <c:showVal val="0"/>
          <c:showCatName val="0"/>
          <c:showSerName val="0"/>
          <c:showPercent val="0"/>
          <c:showBubbleSize val="0"/>
        </c:dLbls>
        <c:axId val="406866304"/>
        <c:axId val="406866696"/>
      </c:scatterChart>
      <c:valAx>
        <c:axId val="406866304"/>
        <c:scaling>
          <c:orientation val="minMax"/>
        </c:scaling>
        <c:delete val="0"/>
        <c:axPos val="b"/>
        <c:numFmt formatCode="General" sourceLinked="1"/>
        <c:majorTickMark val="out"/>
        <c:minorTickMark val="none"/>
        <c:tickLblPos val="nextTo"/>
        <c:txPr>
          <a:bodyPr/>
          <a:lstStyle/>
          <a:p>
            <a:pPr>
              <a:defRPr sz="2400"/>
            </a:pPr>
            <a:endParaRPr lang="en-US"/>
          </a:p>
        </c:txPr>
        <c:crossAx val="406866696"/>
        <c:crosses val="autoZero"/>
        <c:crossBetween val="midCat"/>
      </c:valAx>
      <c:valAx>
        <c:axId val="406866696"/>
        <c:scaling>
          <c:orientation val="minMax"/>
        </c:scaling>
        <c:delete val="0"/>
        <c:axPos val="l"/>
        <c:majorGridlines/>
        <c:numFmt formatCode="General" sourceLinked="1"/>
        <c:majorTickMark val="out"/>
        <c:minorTickMark val="none"/>
        <c:tickLblPos val="nextTo"/>
        <c:txPr>
          <a:bodyPr/>
          <a:lstStyle/>
          <a:p>
            <a:pPr>
              <a:defRPr sz="2400"/>
            </a:pPr>
            <a:endParaRPr lang="en-US"/>
          </a:p>
        </c:txPr>
        <c:crossAx val="406866304"/>
        <c:crosses val="autoZero"/>
        <c:crossBetween val="midCat"/>
      </c:valAx>
    </c:plotArea>
    <c:legend>
      <c:legendPos val="r"/>
      <c:layout>
        <c:manualLayout>
          <c:xMode val="edge"/>
          <c:yMode val="edge"/>
          <c:x val="0.76730026737313128"/>
          <c:y val="0.46837383473617522"/>
          <c:w val="0.20877731989108841"/>
          <c:h val="7.975631278848792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60729-8155-48D6-A5D4-69DA0951E411}"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0E3AA031-757C-41C7-A193-B6D7ABE409AE}">
      <dgm:prSet phldrT="[Text]"/>
      <dgm:spPr/>
      <dgm:t>
        <a:bodyPr/>
        <a:lstStyle/>
        <a:p>
          <a:endParaRPr lang="en-US" dirty="0"/>
        </a:p>
      </dgm:t>
    </dgm:pt>
    <dgm:pt modelId="{B5FEC523-C70C-46C4-BCD2-1119CF017509}" type="sibTrans" cxnId="{674744AC-DD5F-41C5-8103-C9657F87B7D3}">
      <dgm:prSet/>
      <dgm:spPr/>
      <dgm:t>
        <a:bodyPr/>
        <a:lstStyle/>
        <a:p>
          <a:endParaRPr lang="en-US"/>
        </a:p>
      </dgm:t>
    </dgm:pt>
    <dgm:pt modelId="{B2E45010-5EB3-4C3F-B43E-5DB37BC4132C}" type="parTrans" cxnId="{674744AC-DD5F-41C5-8103-C9657F87B7D3}">
      <dgm:prSet/>
      <dgm:spPr/>
      <dgm:t>
        <a:bodyPr/>
        <a:lstStyle/>
        <a:p>
          <a:endParaRPr lang="en-US"/>
        </a:p>
      </dgm:t>
    </dgm:pt>
    <dgm:pt modelId="{04BE243D-2F74-422A-8BF2-5D94CF6C9DEA}" type="pres">
      <dgm:prSet presAssocID="{D6760729-8155-48D6-A5D4-69DA0951E411}" presName="Name0" presStyleCnt="0">
        <dgm:presLayoutVars>
          <dgm:chMax val="7"/>
          <dgm:chPref val="5"/>
        </dgm:presLayoutVars>
      </dgm:prSet>
      <dgm:spPr/>
      <dgm:t>
        <a:bodyPr/>
        <a:lstStyle/>
        <a:p>
          <a:endParaRPr lang="en-US"/>
        </a:p>
      </dgm:t>
    </dgm:pt>
    <dgm:pt modelId="{8075E0B8-B03B-45DE-B56C-429FC0A815AB}" type="pres">
      <dgm:prSet presAssocID="{D6760729-8155-48D6-A5D4-69DA0951E411}" presName="arrowNode" presStyleLbl="node1" presStyleIdx="0" presStyleCnt="1" custAng="19003626" custScaleX="31398" custScaleY="100000" custLinFactNeighborX="-56024" custLinFactNeighborY="-24375"/>
      <dgm:spPr>
        <a:solidFill>
          <a:schemeClr val="tx2">
            <a:lumMod val="50000"/>
          </a:schemeClr>
        </a:solidFill>
      </dgm:spPr>
    </dgm:pt>
    <dgm:pt modelId="{613848B3-FAA3-4ECD-AE2F-12B911A5E08C}" type="pres">
      <dgm:prSet presAssocID="{0E3AA031-757C-41C7-A193-B6D7ABE409AE}" presName="txNode1" presStyleLbl="revTx" presStyleIdx="0" presStyleCnt="1" custScaleX="157094" custLinFactNeighborY="-3906">
        <dgm:presLayoutVars>
          <dgm:bulletEnabled val="1"/>
        </dgm:presLayoutVars>
      </dgm:prSet>
      <dgm:spPr/>
      <dgm:t>
        <a:bodyPr/>
        <a:lstStyle/>
        <a:p>
          <a:endParaRPr lang="en-US"/>
        </a:p>
      </dgm:t>
    </dgm:pt>
  </dgm:ptLst>
  <dgm:cxnLst>
    <dgm:cxn modelId="{674744AC-DD5F-41C5-8103-C9657F87B7D3}" srcId="{D6760729-8155-48D6-A5D4-69DA0951E411}" destId="{0E3AA031-757C-41C7-A193-B6D7ABE409AE}" srcOrd="0" destOrd="0" parTransId="{B2E45010-5EB3-4C3F-B43E-5DB37BC4132C}" sibTransId="{B5FEC523-C70C-46C4-BCD2-1119CF017509}"/>
    <dgm:cxn modelId="{3E6C9DB0-D73D-4CC8-90F2-0D4F6492D969}" type="presOf" srcId="{0E3AA031-757C-41C7-A193-B6D7ABE409AE}" destId="{613848B3-FAA3-4ECD-AE2F-12B911A5E08C}" srcOrd="0" destOrd="0" presId="urn:microsoft.com/office/officeart/2009/3/layout/DescendingProcess"/>
    <dgm:cxn modelId="{632E7034-CC61-426B-9A8C-3F7B8FCDDA1B}" type="presOf" srcId="{D6760729-8155-48D6-A5D4-69DA0951E411}" destId="{04BE243D-2F74-422A-8BF2-5D94CF6C9DEA}" srcOrd="0" destOrd="0" presId="urn:microsoft.com/office/officeart/2009/3/layout/DescendingProcess"/>
    <dgm:cxn modelId="{EF9AB762-76C7-412C-BA42-96BBCBBECD0D}" type="presParOf" srcId="{04BE243D-2F74-422A-8BF2-5D94CF6C9DEA}" destId="{8075E0B8-B03B-45DE-B56C-429FC0A815AB}" srcOrd="0" destOrd="0" presId="urn:microsoft.com/office/officeart/2009/3/layout/DescendingProcess"/>
    <dgm:cxn modelId="{6373A0C8-E422-4A0C-988D-8EEA618638B5}" type="presParOf" srcId="{04BE243D-2F74-422A-8BF2-5D94CF6C9DEA}" destId="{613848B3-FAA3-4ECD-AE2F-12B911A5E08C}" srcOrd="1" destOrd="0" presId="urn:microsoft.com/office/officeart/2009/3/layout/Descending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08B2B-AB8C-412D-AB09-211ADA98A227}" type="datetimeFigureOut">
              <a:rPr lang="en-US" smtClean="0"/>
              <a:pPr/>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3F5014-8F2D-4B6E-8DED-7E807CE1AE70}" type="slidenum">
              <a:rPr lang="en-US" smtClean="0"/>
              <a:pPr/>
              <a:t>‹#›</a:t>
            </a:fld>
            <a:endParaRPr lang="en-US"/>
          </a:p>
        </p:txBody>
      </p:sp>
    </p:spTree>
    <p:extLst>
      <p:ext uri="{BB962C8B-B14F-4D97-AF65-F5344CB8AC3E}">
        <p14:creationId xmlns:p14="http://schemas.microsoft.com/office/powerpoint/2010/main" val="126621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Lee_Spetner#cite_note-7"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ncyclop%C3%A6dia_Britannica#cite_note-nytstop-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reation.com/store_redirect.php?sku=10-3-08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71294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29</a:t>
            </a:fld>
            <a:endParaRPr lang="en-US"/>
          </a:p>
        </p:txBody>
      </p:sp>
    </p:spTree>
    <p:extLst>
      <p:ext uri="{BB962C8B-B14F-4D97-AF65-F5344CB8AC3E}">
        <p14:creationId xmlns:p14="http://schemas.microsoft.com/office/powerpoint/2010/main" val="2729069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a another table showing the 20 amino acids.  For Proline, there are 4 different triplets of bases that all mean “Proline”. In addition, there are base codes that tell where to Start and Stop a protein.    ATG, the Start code, does double duty.  It is also is used for Methionine.  </a:t>
            </a: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32</a:t>
            </a:fld>
            <a:endParaRPr lang="en-US"/>
          </a:p>
        </p:txBody>
      </p:sp>
    </p:spTree>
    <p:extLst>
      <p:ext uri="{BB962C8B-B14F-4D97-AF65-F5344CB8AC3E}">
        <p14:creationId xmlns:p14="http://schemas.microsoft.com/office/powerpoint/2010/main" val="2297161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369985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831557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35</a:t>
            </a:fld>
            <a:endParaRPr lang="en-US"/>
          </a:p>
        </p:txBody>
      </p:sp>
    </p:spTree>
    <p:extLst>
      <p:ext uri="{BB962C8B-B14F-4D97-AF65-F5344CB8AC3E}">
        <p14:creationId xmlns:p14="http://schemas.microsoft.com/office/powerpoint/2010/main" val="619709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460658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protein length is about 267 AA for bacteria and 375 AA for humans.</a:t>
            </a:r>
          </a:p>
          <a:p>
            <a:r>
              <a:rPr lang="en-US" dirty="0"/>
              <a:t>At lease</a:t>
            </a:r>
            <a:r>
              <a:rPr lang="en-US" baseline="0" dirty="0"/>
              <a:t> </a:t>
            </a:r>
            <a:r>
              <a:rPr lang="en-US" dirty="0"/>
              <a:t>80% amino acids must</a:t>
            </a:r>
            <a:r>
              <a:rPr lang="en-US" baseline="0" dirty="0"/>
              <a:t> be correct based on a p</a:t>
            </a:r>
            <a:r>
              <a:rPr lang="en-US" dirty="0"/>
              <a:t>eer</a:t>
            </a:r>
            <a:r>
              <a:rPr lang="en-US" baseline="0" dirty="0"/>
              <a:t> reviewed paper by Douglas Axe published in a secular journal:</a:t>
            </a:r>
          </a:p>
          <a:p>
            <a:pPr marL="68580" indent="0">
              <a:buNone/>
            </a:pPr>
            <a:r>
              <a:rPr lang="en-US" sz="1200" u="sng" dirty="0">
                <a:solidFill>
                  <a:schemeClr val="accent3"/>
                </a:solidFill>
              </a:rPr>
              <a:t>Reference</a:t>
            </a:r>
          </a:p>
          <a:p>
            <a:pPr marL="68580" indent="0">
              <a:buNone/>
            </a:pPr>
            <a:r>
              <a:rPr lang="en-US" sz="1200" dirty="0">
                <a:solidFill>
                  <a:schemeClr val="accent3"/>
                </a:solidFill>
              </a:rPr>
              <a:t>Journal of Molecular Biology </a:t>
            </a:r>
            <a:r>
              <a:rPr lang="nl-NL" sz="1200" dirty="0">
                <a:solidFill>
                  <a:schemeClr val="accent3"/>
                </a:solidFill>
              </a:rPr>
              <a:t>J. Mol. Biol. (2000) 301, 585±595,</a:t>
            </a:r>
          </a:p>
          <a:p>
            <a:pPr marL="68580" indent="0">
              <a:buNone/>
            </a:pPr>
            <a:r>
              <a:rPr lang="en-US" sz="1200" dirty="0">
                <a:solidFill>
                  <a:schemeClr val="accent3"/>
                </a:solidFill>
              </a:rPr>
              <a:t>Extreme Functional Sensitivity to Conservative Amino Acid Changes on Enzyme Exteriors </a:t>
            </a:r>
          </a:p>
          <a:p>
            <a:pPr marL="68580" indent="0">
              <a:buNone/>
            </a:pPr>
            <a:r>
              <a:rPr lang="en-US" sz="1200" dirty="0">
                <a:solidFill>
                  <a:schemeClr val="accent3"/>
                </a:solidFill>
              </a:rPr>
              <a:t>by Douglas D. Axe</a:t>
            </a:r>
          </a:p>
          <a:p>
            <a:pPr marL="68580" indent="0">
              <a:buNone/>
            </a:pPr>
            <a:endParaRPr lang="en-US" sz="1200" dirty="0">
              <a:solidFill>
                <a:schemeClr val="accent3"/>
              </a:solidFill>
            </a:endParaRPr>
          </a:p>
          <a:p>
            <a:pPr marL="68580" indent="0">
              <a:buNone/>
            </a:pPr>
            <a:r>
              <a:rPr lang="en-US" sz="1200" b="0" i="0" kern="1200" dirty="0">
                <a:solidFill>
                  <a:schemeClr val="tx1"/>
                </a:solidFill>
                <a:effectLst/>
                <a:latin typeface="+mn-lt"/>
                <a:ea typeface="+mn-ea"/>
                <a:cs typeface="+mn-cs"/>
              </a:rPr>
              <a:t>“Rather than saying the bacterium gained resistance to the antibiotic, it is more correct to say that is lost sensitivity to it. ... All point mutations that have been studied on the molecular level turn out to reduce the genetic information and not increase it.”  Lee </a:t>
            </a:r>
            <a:r>
              <a:rPr lang="en-US" sz="1200" b="0" i="0" kern="1200" dirty="0" err="1">
                <a:solidFill>
                  <a:schemeClr val="tx1"/>
                </a:solidFill>
                <a:effectLst/>
                <a:latin typeface="+mn-lt"/>
                <a:ea typeface="+mn-ea"/>
                <a:cs typeface="+mn-cs"/>
              </a:rPr>
              <a:t>Spetner</a:t>
            </a:r>
            <a:r>
              <a:rPr lang="en-US" sz="1200" b="0" i="0" kern="1200" dirty="0">
                <a:solidFill>
                  <a:schemeClr val="tx1"/>
                </a:solidFill>
                <a:effectLst/>
                <a:latin typeface="+mn-lt"/>
                <a:ea typeface="+mn-ea"/>
                <a:cs typeface="+mn-cs"/>
              </a:rPr>
              <a:t>, Not by Chance, Shattering the Modern Theory of Evolution</a:t>
            </a:r>
            <a:r>
              <a:rPr lang="en-US" sz="1200" b="0" i="0" u="none" strike="noStrike" kern="1200" baseline="30000" dirty="0">
                <a:solidFill>
                  <a:schemeClr val="tx1"/>
                </a:solidFill>
                <a:effectLst/>
                <a:latin typeface="+mn-lt"/>
                <a:ea typeface="+mn-ea"/>
                <a:cs typeface="+mn-cs"/>
                <a:hlinkClick r:id="rId3"/>
              </a:rPr>
              <a:t>[7]</a:t>
            </a:r>
            <a:endParaRPr lang="nl-NL" sz="1200" dirty="0">
              <a:solidFill>
                <a:schemeClr val="accent3"/>
              </a:solidFill>
            </a:endParaRPr>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690395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took </a:t>
            </a:r>
            <a:r>
              <a:rPr lang="en-US"/>
              <a:t>every atom in </a:t>
            </a:r>
            <a:r>
              <a:rPr lang="en-US" dirty="0"/>
              <a:t>the visible universe, about 10^80, and made another universe out of them (10^160), there would be a be a better chance of picking a particular electron by chance at random out of them than spelling a typical functioning protein by chance.  </a:t>
            </a:r>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46771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029932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Going to talk about proteins, because proteins are the main ingredients</a:t>
            </a:r>
            <a:r>
              <a:rPr lang="en-US" baseline="0" dirty="0"/>
              <a:t> of life.  </a:t>
            </a:r>
            <a:r>
              <a:rPr lang="en-US" dirty="0"/>
              <a:t>We know exactly</a:t>
            </a:r>
            <a:r>
              <a:rPr lang="en-US" baseline="0" dirty="0"/>
              <a:t> how DNA codes for proteins.  Note assemblies.  Most things are done by combinations of proteins.  But if the function requires multiple proteins, and each individual protein’s amino acid sequence is highly improbable, how can you possibly get two or three proteins that are highly specific in how they match the other?</a:t>
            </a: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7885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Hybrids –</a:t>
            </a:r>
            <a:r>
              <a:rPr lang="en-US" baseline="0" dirty="0"/>
              <a:t> combining information from two different creatures is not new information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a:solidFill>
                  <a:schemeClr val="tx1"/>
                </a:solidFill>
                <a:effectLst/>
                <a:latin typeface="+mn-lt"/>
                <a:ea typeface="+mn-ea"/>
                <a:cs typeface="+mn-cs"/>
              </a:rPr>
              <a:t>Polyploid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Widipedia</a:t>
            </a:r>
            <a:r>
              <a:rPr lang="en-US" sz="1200" b="0" i="0" kern="1200" dirty="0">
                <a:solidFill>
                  <a:schemeClr val="tx1"/>
                </a:solidFill>
                <a:effectLst/>
                <a:latin typeface="+mn-lt"/>
                <a:ea typeface="+mn-ea"/>
                <a:cs typeface="+mn-cs"/>
              </a:rPr>
              <a:t>)</a:t>
            </a:r>
            <a:endParaRPr lang="en-US" dirty="0"/>
          </a:p>
          <a:p>
            <a:r>
              <a:rPr lang="en-US" sz="1200" b="0" i="0" kern="1200" dirty="0">
                <a:solidFill>
                  <a:schemeClr val="tx1"/>
                </a:solidFill>
                <a:effectLst/>
                <a:latin typeface="+mn-lt"/>
                <a:ea typeface="+mn-ea"/>
                <a:cs typeface="+mn-cs"/>
              </a:rPr>
              <a:t>cells and organisms are those containing more than two paired (homologous) sets of chromosomes. Most species whose cells have nuclei (Eukaryotes) are diploid, meaning they have two sets of chromosomes—one set inherited from each parent.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Mike’s version:  Gene duplication either within, or across 2 species,</a:t>
            </a:r>
            <a:r>
              <a:rPr lang="en-US" sz="1200" b="0" i="0" kern="1200" baseline="0" dirty="0">
                <a:solidFill>
                  <a:schemeClr val="tx1"/>
                </a:solidFill>
                <a:effectLst/>
                <a:latin typeface="+mn-lt"/>
                <a:ea typeface="+mn-ea"/>
                <a:cs typeface="+mn-cs"/>
              </a:rPr>
              <a:t> so that the resultant creature has extra genes.</a:t>
            </a: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2</a:t>
            </a:fld>
            <a:endParaRPr lang="en-US"/>
          </a:p>
        </p:txBody>
      </p:sp>
    </p:spTree>
    <p:extLst>
      <p:ext uri="{BB962C8B-B14F-4D97-AF65-F5344CB8AC3E}">
        <p14:creationId xmlns:p14="http://schemas.microsoft.com/office/powerpoint/2010/main" val="2388465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Einstein did not have the equipment to test a theory, he devised thought experiments to test his ideas.</a:t>
            </a:r>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714601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311386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807316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559708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342241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Font typeface="Wingdings"/>
              <a:buNone/>
            </a:pPr>
            <a:r>
              <a:rPr lang="en-US" dirty="0"/>
              <a:t>Provided:    2.2 x 10^87</a:t>
            </a:r>
          </a:p>
          <a:p>
            <a:pPr marL="68580" indent="0">
              <a:buFont typeface="Wingdings"/>
              <a:buNone/>
            </a:pPr>
            <a:endParaRPr lang="en-US" dirty="0"/>
          </a:p>
          <a:p>
            <a:pPr marL="68580" indent="0">
              <a:buFont typeface="Wingdings"/>
              <a:buNone/>
            </a:pPr>
            <a:r>
              <a:rPr lang="en-US" dirty="0"/>
              <a:t>Required:  1.0 x 10^312</a:t>
            </a:r>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803701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47</a:t>
            </a:fld>
            <a:endParaRPr lang="en-US"/>
          </a:p>
        </p:txBody>
      </p:sp>
    </p:spTree>
    <p:extLst>
      <p:ext uri="{BB962C8B-B14F-4D97-AF65-F5344CB8AC3E}">
        <p14:creationId xmlns:p14="http://schemas.microsoft.com/office/powerpoint/2010/main" val="2179858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48</a:t>
            </a:fld>
            <a:endParaRPr lang="en-US"/>
          </a:p>
        </p:txBody>
      </p:sp>
    </p:spTree>
    <p:extLst>
      <p:ext uri="{BB962C8B-B14F-4D97-AF65-F5344CB8AC3E}">
        <p14:creationId xmlns:p14="http://schemas.microsoft.com/office/powerpoint/2010/main" val="3651408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49</a:t>
            </a:fld>
            <a:endParaRPr lang="en-US"/>
          </a:p>
        </p:txBody>
      </p:sp>
    </p:spTree>
    <p:extLst>
      <p:ext uri="{BB962C8B-B14F-4D97-AF65-F5344CB8AC3E}">
        <p14:creationId xmlns:p14="http://schemas.microsoft.com/office/powerpoint/2010/main" val="3247676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50</a:t>
            </a:fld>
            <a:endParaRPr lang="en-US"/>
          </a:p>
        </p:txBody>
      </p:sp>
    </p:spTree>
    <p:extLst>
      <p:ext uri="{BB962C8B-B14F-4D97-AF65-F5344CB8AC3E}">
        <p14:creationId xmlns:p14="http://schemas.microsoft.com/office/powerpoint/2010/main" val="382736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for certain:</a:t>
            </a:r>
            <a:r>
              <a:rPr lang="en-US" baseline="0" dirty="0"/>
              <a:t>   Than Chance + Natural Selection could not create a single typical human protein.   We will explain that in one of the following videos.</a:t>
            </a: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3</a:t>
            </a:fld>
            <a:endParaRPr lang="en-US"/>
          </a:p>
        </p:txBody>
      </p:sp>
    </p:spTree>
    <p:extLst>
      <p:ext uri="{BB962C8B-B14F-4D97-AF65-F5344CB8AC3E}">
        <p14:creationId xmlns:p14="http://schemas.microsoft.com/office/powerpoint/2010/main" val="122879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51</a:t>
            </a:fld>
            <a:endParaRPr lang="en-US"/>
          </a:p>
        </p:txBody>
      </p:sp>
    </p:spTree>
    <p:extLst>
      <p:ext uri="{BB962C8B-B14F-4D97-AF65-F5344CB8AC3E}">
        <p14:creationId xmlns:p14="http://schemas.microsoft.com/office/powerpoint/2010/main" val="1433377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56414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is cannot be created by Chance + Natural Selection.  But the Theory of Evolution assumes this is true.  This by itself falsifies the Theory of Evolution.  You don’t have to go any further and study fossils and such to know that evolution is not true. Information science shows that the underlying idea of evolution – information by chance, is a false one.</a:t>
            </a:r>
          </a:p>
        </p:txBody>
      </p:sp>
      <p:sp>
        <p:nvSpPr>
          <p:cNvPr id="4" name="Slide Number Placeholder 3"/>
          <p:cNvSpPr>
            <a:spLocks noGrp="1"/>
          </p:cNvSpPr>
          <p:nvPr>
            <p:ph type="sldNum" sz="quarter" idx="10"/>
          </p:nvPr>
        </p:nvSpPr>
        <p:spPr/>
        <p:txBody>
          <a:bodyPr/>
          <a:lstStyle/>
          <a:p>
            <a:fld id="{3C3F5014-8F2D-4B6E-8DED-7E807CE1AE70}" type="slidenum">
              <a:rPr lang="en-US" smtClean="0"/>
              <a:pPr/>
              <a:t>4</a:t>
            </a:fld>
            <a:endParaRPr lang="en-US"/>
          </a:p>
        </p:txBody>
      </p:sp>
    </p:spTree>
    <p:extLst>
      <p:ext uri="{BB962C8B-B14F-4D97-AF65-F5344CB8AC3E}">
        <p14:creationId xmlns:p14="http://schemas.microsoft.com/office/powerpoint/2010/main" val="193327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modern genetics, we now have one way of roughly measuring the information in DNA.  More info in your DNA than the</a:t>
            </a:r>
            <a:r>
              <a:rPr lang="en-US" baseline="0" dirty="0"/>
              <a:t> 32 volume set of the of the Encyclopedia </a:t>
            </a:r>
            <a:r>
              <a:rPr lang="en-US" baseline="0" dirty="0" err="1"/>
              <a:t>Brittanica</a:t>
            </a:r>
            <a:r>
              <a:rPr lang="en-US" baseline="0" dirty="0"/>
              <a:t>.  Wikipedia says Wikipedia has about 40 million words.  Compare this to the 3 billion nucleotides in DNA.  “</a:t>
            </a:r>
            <a:r>
              <a:rPr lang="en-US" sz="1200" b="0" i="0" kern="1200" dirty="0">
                <a:solidFill>
                  <a:schemeClr val="tx1"/>
                </a:solidFill>
                <a:effectLst/>
                <a:latin typeface="+mn-lt"/>
                <a:ea typeface="+mn-ea"/>
                <a:cs typeface="+mn-cs"/>
              </a:rPr>
              <a:t>2010 version of the 15th edition, which spans 32 volumes</a:t>
            </a:r>
            <a:r>
              <a:rPr lang="en-US" sz="1200" b="0" i="0" u="none" strike="noStrike" kern="1200" baseline="300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and 32,640 pages, was the last printed edition;” Wikipedia</a:t>
            </a: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5</a:t>
            </a:fld>
            <a:endParaRPr lang="en-US"/>
          </a:p>
        </p:txBody>
      </p:sp>
    </p:spTree>
    <p:extLst>
      <p:ext uri="{BB962C8B-B14F-4D97-AF65-F5344CB8AC3E}">
        <p14:creationId xmlns:p14="http://schemas.microsoft.com/office/powerpoint/2010/main" val="92126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a:t>
            </a:r>
            <a:r>
              <a:rPr lang="en-US" baseline="0" dirty="0"/>
              <a:t> listed diseases are caused by a mutation to a single gene and are inherited.</a:t>
            </a:r>
          </a:p>
          <a:p>
            <a:r>
              <a:rPr lang="en-US" baseline="0" dirty="0"/>
              <a:t>Also:  </a:t>
            </a:r>
            <a:r>
              <a:rPr lang="en-US" sz="1200" b="1" i="0" kern="1200" dirty="0" err="1">
                <a:solidFill>
                  <a:schemeClr val="tx1"/>
                </a:solidFill>
                <a:effectLst/>
                <a:latin typeface="+mn-lt"/>
                <a:ea typeface="+mn-ea"/>
                <a:cs typeface="+mn-cs"/>
              </a:rPr>
              <a:t>Tay</a:t>
            </a:r>
            <a:r>
              <a:rPr lang="en-US" sz="1200" b="1" i="0" kern="1200" dirty="0">
                <a:solidFill>
                  <a:schemeClr val="tx1"/>
                </a:solidFill>
                <a:effectLst/>
                <a:latin typeface="+mn-lt"/>
                <a:ea typeface="+mn-ea"/>
                <a:cs typeface="+mn-cs"/>
              </a:rPr>
              <a:t>-Sachs disease, phenylketonuria</a:t>
            </a:r>
          </a:p>
          <a:p>
            <a:r>
              <a:rPr lang="en-US" sz="1200" b="1" i="0" kern="1200" dirty="0">
                <a:solidFill>
                  <a:schemeClr val="tx1"/>
                </a:solidFill>
                <a:effectLst/>
                <a:latin typeface="+mn-lt"/>
                <a:ea typeface="+mn-ea"/>
                <a:cs typeface="+mn-cs"/>
              </a:rPr>
              <a:t>Lee </a:t>
            </a:r>
            <a:r>
              <a:rPr lang="en-US" sz="1200" b="1" i="0" kern="1200" dirty="0" err="1">
                <a:solidFill>
                  <a:schemeClr val="tx1"/>
                </a:solidFill>
                <a:effectLst/>
                <a:latin typeface="+mn-lt"/>
                <a:ea typeface="+mn-ea"/>
                <a:cs typeface="+mn-cs"/>
              </a:rPr>
              <a:t>Spetner</a:t>
            </a:r>
            <a:r>
              <a:rPr lang="en-US" sz="1200" b="1" i="0" kern="1200" dirty="0">
                <a:solidFill>
                  <a:schemeClr val="tx1"/>
                </a:solidFill>
                <a:effectLst/>
                <a:latin typeface="+mn-lt"/>
                <a:ea typeface="+mn-ea"/>
                <a:cs typeface="+mn-cs"/>
              </a:rPr>
              <a:t> – no know mutations that increase info.  Only</a:t>
            </a:r>
            <a:r>
              <a:rPr lang="en-US" sz="1200" b="1" i="0" kern="1200" baseline="0" dirty="0">
                <a:solidFill>
                  <a:schemeClr val="tx1"/>
                </a:solidFill>
                <a:effectLst/>
                <a:latin typeface="+mn-lt"/>
                <a:ea typeface="+mn-ea"/>
                <a:cs typeface="+mn-cs"/>
              </a:rPr>
              <a:t> those that damage it.</a:t>
            </a:r>
          </a:p>
          <a:p>
            <a:r>
              <a:rPr lang="en-US" sz="1200" b="0" i="0" kern="1200" baseline="0" dirty="0">
                <a:solidFill>
                  <a:schemeClr val="tx1"/>
                </a:solidFill>
                <a:effectLst/>
                <a:latin typeface="+mn-lt"/>
                <a:ea typeface="+mn-ea"/>
                <a:cs typeface="+mn-cs"/>
              </a:rPr>
              <a:t>----------- Below from Creation.com, Jonathan </a:t>
            </a:r>
            <a:r>
              <a:rPr lang="en-US" sz="1200" b="0" i="0" kern="1200" baseline="0" dirty="0" err="1">
                <a:solidFill>
                  <a:schemeClr val="tx1"/>
                </a:solidFill>
                <a:effectLst/>
                <a:latin typeface="+mn-lt"/>
                <a:ea typeface="+mn-ea"/>
                <a:cs typeface="+mn-cs"/>
              </a:rPr>
              <a:t>Sarfati</a:t>
            </a:r>
            <a:r>
              <a:rPr lang="en-US" sz="1200" b="0" i="0" kern="1200" baseline="0" dirty="0">
                <a:solidFill>
                  <a:schemeClr val="tx1"/>
                </a:solidFill>
                <a:effectLst/>
                <a:latin typeface="+mn-lt"/>
                <a:ea typeface="+mn-ea"/>
                <a:cs typeface="+mn-cs"/>
              </a:rPr>
              <a:t> -------------------  Refuting Evolution 2</a:t>
            </a:r>
          </a:p>
          <a:p>
            <a:r>
              <a:rPr lang="en-US" sz="1200" b="0" i="0" kern="1200" baseline="0" dirty="0">
                <a:solidFill>
                  <a:schemeClr val="tx1"/>
                </a:solidFill>
                <a:effectLst/>
                <a:latin typeface="+mn-lt"/>
                <a:ea typeface="+mn-ea"/>
                <a:cs typeface="+mn-cs"/>
              </a:rPr>
              <a:t>http://creation.com/refuting-evolution-2-chapter-5-argument-some-mutations-are-beneficial</a:t>
            </a:r>
          </a:p>
          <a:p>
            <a:r>
              <a:rPr lang="en-US" sz="1200" b="0" i="0" kern="1200" dirty="0">
                <a:solidFill>
                  <a:schemeClr val="tx1"/>
                </a:solidFill>
                <a:effectLst/>
                <a:latin typeface="+mn-lt"/>
                <a:ea typeface="+mn-ea"/>
                <a:cs typeface="+mn-cs"/>
              </a:rPr>
              <a:t>Duplication of a single chromosome is normally harmful, as in Down’s syndrome. Insertions are a very efficient way of completely destroying the functionality of existing genes. Biophysicist </a:t>
            </a:r>
            <a:r>
              <a:rPr lang="en-US" sz="1200" b="0" i="0" kern="1200" dirty="0" err="1">
                <a:solidFill>
                  <a:schemeClr val="tx1"/>
                </a:solidFill>
                <a:effectLst/>
                <a:latin typeface="+mn-lt"/>
                <a:ea typeface="+mn-ea"/>
                <a:cs typeface="+mn-cs"/>
              </a:rPr>
              <a:t>Dr</a:t>
            </a:r>
            <a:r>
              <a:rPr lang="en-US" sz="1200" b="0" i="0" kern="1200" dirty="0">
                <a:solidFill>
                  <a:schemeClr val="tx1"/>
                </a:solidFill>
                <a:effectLst/>
                <a:latin typeface="+mn-lt"/>
                <a:ea typeface="+mn-ea"/>
                <a:cs typeface="+mn-cs"/>
              </a:rPr>
              <a:t> Lee </a:t>
            </a:r>
            <a:r>
              <a:rPr lang="en-US" sz="1200" b="0" i="0" kern="1200" dirty="0" err="1">
                <a:solidFill>
                  <a:schemeClr val="tx1"/>
                </a:solidFill>
                <a:effectLst/>
                <a:latin typeface="+mn-lt"/>
                <a:ea typeface="+mn-ea"/>
                <a:cs typeface="+mn-cs"/>
              </a:rPr>
              <a:t>Spetner</a:t>
            </a:r>
            <a:r>
              <a:rPr lang="en-US" sz="1200" b="0" i="0" kern="1200" dirty="0">
                <a:solidFill>
                  <a:schemeClr val="tx1"/>
                </a:solidFill>
                <a:effectLst/>
                <a:latin typeface="+mn-lt"/>
                <a:ea typeface="+mn-ea"/>
                <a:cs typeface="+mn-cs"/>
              </a:rPr>
              <a:t> in his book </a:t>
            </a:r>
            <a:r>
              <a:rPr lang="en-US" sz="1200" b="0" i="1" u="none" strike="noStrike" kern="1200" dirty="0">
                <a:solidFill>
                  <a:schemeClr val="tx1"/>
                </a:solidFill>
                <a:effectLst/>
                <a:latin typeface="+mn-lt"/>
                <a:ea typeface="+mn-ea"/>
                <a:cs typeface="+mn-cs"/>
                <a:hlinkClick r:id="rId3"/>
              </a:rPr>
              <a:t>Not By Chance</a:t>
            </a:r>
            <a:r>
              <a:rPr lang="en-US" sz="1200" b="0" i="0" kern="1200" dirty="0">
                <a:solidFill>
                  <a:schemeClr val="tx1"/>
                </a:solidFill>
                <a:effectLst/>
                <a:latin typeface="+mn-lt"/>
                <a:ea typeface="+mn-ea"/>
                <a:cs typeface="+mn-cs"/>
              </a:rPr>
              <a:t> analyzes examples of mutational changes that evolutionists have claimed to have been increases in information, and shows that they are actually examples of </a:t>
            </a:r>
            <a:r>
              <a:rPr lang="en-US" sz="1200" b="0" i="1" kern="1200" dirty="0">
                <a:solidFill>
                  <a:schemeClr val="tx1"/>
                </a:solidFill>
                <a:effectLst/>
                <a:latin typeface="+mn-lt"/>
                <a:ea typeface="+mn-ea"/>
                <a:cs typeface="+mn-cs"/>
              </a:rPr>
              <a:t>loss of specificity</a:t>
            </a:r>
            <a:r>
              <a:rPr lang="en-US" sz="1200" b="0" i="0" kern="1200" dirty="0">
                <a:solidFill>
                  <a:schemeClr val="tx1"/>
                </a:solidFill>
                <a:effectLst/>
                <a:latin typeface="+mn-lt"/>
                <a:ea typeface="+mn-ea"/>
                <a:cs typeface="+mn-cs"/>
              </a:rPr>
              <a:t>, which means they involved loss of information (which is to be expected from information theory).</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evolutionist’s ‘gene duplication idea’ is that an existing gene may be doubled, and one copy does its normal work while the other copy is redundant and non-expressed. Therefore, it is free to mutate free of selection pressure (to get rid of it). However, such ‘neutral’ mutations are powerless to produce new genuine information. Dawkins and others point out that natural selection is the only possible naturalistic explanation for the immense design in nature (not a good one, as </a:t>
            </a:r>
            <a:r>
              <a:rPr lang="en-US" sz="1200" b="0" i="0" kern="1200" dirty="0" err="1">
                <a:solidFill>
                  <a:schemeClr val="tx1"/>
                </a:solidFill>
                <a:effectLst/>
                <a:latin typeface="+mn-lt"/>
                <a:ea typeface="+mn-ea"/>
                <a:cs typeface="+mn-cs"/>
              </a:rPr>
              <a:t>Spetner</a:t>
            </a:r>
            <a:r>
              <a:rPr lang="en-US" sz="1200" b="0" i="0" kern="1200" dirty="0">
                <a:solidFill>
                  <a:schemeClr val="tx1"/>
                </a:solidFill>
                <a:effectLst/>
                <a:latin typeface="+mn-lt"/>
                <a:ea typeface="+mn-ea"/>
                <a:cs typeface="+mn-cs"/>
              </a:rPr>
              <a:t> and others have shown). Dawkins and others propose that random changes produce a new function, then this redundant gene becomes expressed somehow and is fine-tuned under the natural selective process.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‘idea’ is just a lot of hand-waving. It relies on a chance copying event, genes somehow being switched off, randomly mutating to something approximating a new function, then being switched on again so natural selection can tune it.</a:t>
            </a:r>
          </a:p>
          <a:p>
            <a:r>
              <a:rPr lang="en-US" sz="1200" b="0" i="0" kern="1200" dirty="0">
                <a:solidFill>
                  <a:schemeClr val="tx1"/>
                </a:solidFill>
                <a:effectLst/>
                <a:latin typeface="+mn-lt"/>
                <a:ea typeface="+mn-ea"/>
                <a:cs typeface="+mn-cs"/>
              </a:rPr>
              <a:t>Furthermore, mutations do not occur in just the duplicated gene; they occur throughout the genome. Consequently, all the deleterious mutations in the rest of the genome have to be eliminated by the death of the unfit. Selective mutations in the target duplicate gene are extremely rare—it might represent only 1 part in 30,000 of the genome of an animal. The larger the genome, the bigger the problem, because the larger the genome, the lower the mutation rate that the creature can sustain without error catastrophe; as a result, it takes even longer for </a:t>
            </a:r>
            <a:r>
              <a:rPr lang="en-US" sz="1200" b="0" i="1" kern="1200" dirty="0">
                <a:solidFill>
                  <a:schemeClr val="tx1"/>
                </a:solidFill>
                <a:effectLst/>
                <a:latin typeface="+mn-lt"/>
                <a:ea typeface="+mn-ea"/>
                <a:cs typeface="+mn-cs"/>
              </a:rPr>
              <a:t>any</a:t>
            </a:r>
            <a:r>
              <a:rPr lang="en-US" sz="1200" b="0" i="0" kern="1200" dirty="0">
                <a:solidFill>
                  <a:schemeClr val="tx1"/>
                </a:solidFill>
                <a:effectLst/>
                <a:latin typeface="+mn-lt"/>
                <a:ea typeface="+mn-ea"/>
                <a:cs typeface="+mn-cs"/>
              </a:rPr>
              <a:t> mutation to occur, let alone a desirable one, in the duplicated gene. There just has not been enough time for such a naturalistic process to account for the amount of genetic information that we see in living things.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Dawkins and others have recognized that the ‘information space’ possible within just one gene is so huge that random changes without some guiding force could never come up with a new function. There could never be enough ‘experiments’ (mutating generations of organisms) to find anything useful by such a process. Note that an average gene of 1,000 base pairs represents 4</a:t>
            </a:r>
            <a:r>
              <a:rPr lang="en-US" sz="1200" b="0" i="0" kern="1200" baseline="30000" dirty="0">
                <a:solidFill>
                  <a:schemeClr val="tx1"/>
                </a:solidFill>
                <a:effectLst/>
                <a:latin typeface="+mn-lt"/>
                <a:ea typeface="+mn-ea"/>
                <a:cs typeface="+mn-cs"/>
              </a:rPr>
              <a:t>1000</a:t>
            </a:r>
            <a:r>
              <a:rPr lang="en-US" sz="1200" b="0" i="0" kern="1200" dirty="0">
                <a:solidFill>
                  <a:schemeClr val="tx1"/>
                </a:solidFill>
                <a:effectLst/>
                <a:latin typeface="+mn-lt"/>
                <a:ea typeface="+mn-ea"/>
                <a:cs typeface="+mn-cs"/>
              </a:rPr>
              <a:t> possibilities—that is 10</a:t>
            </a:r>
            <a:r>
              <a:rPr lang="en-US" sz="1200" b="0" i="0" kern="1200" baseline="30000" dirty="0">
                <a:solidFill>
                  <a:schemeClr val="tx1"/>
                </a:solidFill>
                <a:effectLst/>
                <a:latin typeface="+mn-lt"/>
                <a:ea typeface="+mn-ea"/>
                <a:cs typeface="+mn-cs"/>
              </a:rPr>
              <a:t>602</a:t>
            </a:r>
            <a:r>
              <a:rPr lang="en-US" sz="1200" b="0" i="0" kern="1200" dirty="0">
                <a:solidFill>
                  <a:schemeClr val="tx1"/>
                </a:solidFill>
                <a:effectLst/>
                <a:latin typeface="+mn-lt"/>
                <a:ea typeface="+mn-ea"/>
                <a:cs typeface="+mn-cs"/>
              </a:rPr>
              <a:t> (compare this with the number of atoms in the universe estimated at ‘only’ 10</a:t>
            </a:r>
            <a:r>
              <a:rPr lang="en-US" sz="1200" b="0" i="0" kern="1200" baseline="30000" dirty="0">
                <a:solidFill>
                  <a:schemeClr val="tx1"/>
                </a:solidFill>
                <a:effectLst/>
                <a:latin typeface="+mn-lt"/>
                <a:ea typeface="+mn-ea"/>
                <a:cs typeface="+mn-cs"/>
              </a:rPr>
              <a:t>80</a:t>
            </a:r>
            <a:r>
              <a:rPr lang="en-US" sz="1200" b="0" i="0" kern="1200" dirty="0">
                <a:solidFill>
                  <a:schemeClr val="tx1"/>
                </a:solidFill>
                <a:effectLst/>
                <a:latin typeface="+mn-lt"/>
                <a:ea typeface="+mn-ea"/>
                <a:cs typeface="+mn-cs"/>
              </a:rPr>
              <a:t>). If every atom in the universe represented an ‘experiment’ every millisecond for the supposed 15 billion years of the universe, this could only try a maximum 10</a:t>
            </a:r>
            <a:r>
              <a:rPr lang="en-US" sz="1200" b="0" i="0" kern="1200" baseline="30000" dirty="0">
                <a:solidFill>
                  <a:schemeClr val="tx1"/>
                </a:solidFill>
                <a:effectLst/>
                <a:latin typeface="+mn-lt"/>
                <a:ea typeface="+mn-ea"/>
                <a:cs typeface="+mn-cs"/>
              </a:rPr>
              <a:t>100</a:t>
            </a:r>
            <a:r>
              <a:rPr lang="en-US" sz="1200" b="0" i="0" kern="1200" dirty="0">
                <a:solidFill>
                  <a:schemeClr val="tx1"/>
                </a:solidFill>
                <a:effectLst/>
                <a:latin typeface="+mn-lt"/>
                <a:ea typeface="+mn-ea"/>
                <a:cs typeface="+mn-cs"/>
              </a:rPr>
              <a:t> of the possibilities for the gene. So such a ‘neutral’ process cannot possibly find any sequence with specificity (usefulness), even allowing for the fact that more than just one sequence may be functional to some extent.</a:t>
            </a:r>
          </a:p>
          <a:p>
            <a:endParaRPr lang="en-US" sz="1200" b="1"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3F5014-8F2D-4B6E-8DED-7E807CE1AE70}" type="slidenum">
              <a:rPr lang="en-US" smtClean="0"/>
              <a:pPr/>
              <a:t>7</a:t>
            </a:fld>
            <a:endParaRPr lang="en-US"/>
          </a:p>
        </p:txBody>
      </p:sp>
    </p:spTree>
    <p:extLst>
      <p:ext uri="{BB962C8B-B14F-4D97-AF65-F5344CB8AC3E}">
        <p14:creationId xmlns:p14="http://schemas.microsoft.com/office/powerpoint/2010/main" val="388278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more than 10 million times more likely to win Powerball</a:t>
            </a:r>
            <a:r>
              <a:rPr lang="en-US" baseline="0" dirty="0"/>
              <a:t> than spell the single word “information” by chance.</a:t>
            </a: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70814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DNA is made up of a long chain of bases. </a:t>
            </a:r>
            <a:r>
              <a:rPr lang="en-US" sz="1200" b="0" i="0" kern="1200" baseline="0" dirty="0">
                <a:solidFill>
                  <a:schemeClr val="tx1"/>
                </a:solidFill>
                <a:effectLst/>
                <a:latin typeface="+mn-lt"/>
                <a:ea typeface="+mn-ea"/>
                <a:cs typeface="+mn-cs"/>
              </a:rPr>
              <a:t> To be more accurate, DNA is made up of a long chain of nucleotides.  A nucleotide consists of a base plus  a sugar plus 1 to 3 phosphate groups.  (Mike’s words)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 From:</a:t>
            </a:r>
            <a:r>
              <a:rPr lang="en-US" sz="1200" b="1"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knowgenetics.org/nucleotides-and-bases/  </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Nucleotides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Bases</a:t>
            </a:r>
            <a:r>
              <a:rPr lang="en-US" sz="1200" b="0" i="0" kern="1200" dirty="0">
                <a:solidFill>
                  <a:schemeClr val="tx1"/>
                </a:solidFill>
                <a:effectLst/>
                <a:latin typeface="+mn-lt"/>
                <a:ea typeface="+mn-ea"/>
                <a:cs typeface="+mn-cs"/>
              </a:rPr>
              <a:t>. ... A chemical bond </a:t>
            </a:r>
            <a:r>
              <a:rPr lang="en-US" sz="1200" b="1" i="0" kern="1200" dirty="0">
                <a:solidFill>
                  <a:schemeClr val="tx1"/>
                </a:solidFill>
                <a:effectLst/>
                <a:latin typeface="+mn-lt"/>
                <a:ea typeface="+mn-ea"/>
                <a:cs typeface="+mn-cs"/>
              </a:rPr>
              <a:t>between</a:t>
            </a:r>
            <a:r>
              <a:rPr lang="en-US" sz="1200" b="0" i="0" kern="1200" dirty="0">
                <a:solidFill>
                  <a:schemeClr val="tx1"/>
                </a:solidFill>
                <a:effectLst/>
                <a:latin typeface="+mn-lt"/>
                <a:ea typeface="+mn-ea"/>
                <a:cs typeface="+mn-cs"/>
              </a:rPr>
              <a:t> the phosphate group of one </a:t>
            </a:r>
            <a:r>
              <a:rPr lang="en-US" sz="1200" b="1" i="0" kern="1200" dirty="0">
                <a:solidFill>
                  <a:schemeClr val="tx1"/>
                </a:solidFill>
                <a:effectLst/>
                <a:latin typeface="+mn-lt"/>
                <a:ea typeface="+mn-ea"/>
                <a:cs typeface="+mn-cs"/>
              </a:rPr>
              <a:t>nucleotide</a:t>
            </a:r>
            <a:r>
              <a:rPr lang="en-US" sz="1200" b="0" i="0" kern="1200" dirty="0">
                <a:solidFill>
                  <a:schemeClr val="tx1"/>
                </a:solidFill>
                <a:effectLst/>
                <a:latin typeface="+mn-lt"/>
                <a:ea typeface="+mn-ea"/>
                <a:cs typeface="+mn-cs"/>
              </a:rPr>
              <a:t> and the sugar of a neighboring </a:t>
            </a:r>
            <a:r>
              <a:rPr lang="en-US" sz="1200" b="1" i="0" kern="1200" dirty="0">
                <a:solidFill>
                  <a:schemeClr val="tx1"/>
                </a:solidFill>
                <a:effectLst/>
                <a:latin typeface="+mn-lt"/>
                <a:ea typeface="+mn-ea"/>
                <a:cs typeface="+mn-cs"/>
              </a:rPr>
              <a:t>nucleotide</a:t>
            </a:r>
            <a:r>
              <a:rPr lang="en-US" sz="1200" b="0" i="0" kern="1200" dirty="0">
                <a:solidFill>
                  <a:schemeClr val="tx1"/>
                </a:solidFill>
                <a:effectLst/>
                <a:latin typeface="+mn-lt"/>
                <a:ea typeface="+mn-ea"/>
                <a:cs typeface="+mn-cs"/>
              </a:rPr>
              <a:t> holds the backbone together. Chemical bonds (hydrogen bonds)</a:t>
            </a:r>
            <a:r>
              <a:rPr lang="en-US" sz="1200" b="1" i="0" kern="1200" dirty="0">
                <a:solidFill>
                  <a:schemeClr val="tx1"/>
                </a:solidFill>
                <a:effectLst/>
                <a:latin typeface="+mn-lt"/>
                <a:ea typeface="+mn-ea"/>
                <a:cs typeface="+mn-cs"/>
              </a:rPr>
              <a:t>between</a:t>
            </a:r>
            <a:r>
              <a:rPr lang="en-US" sz="1200" b="0" i="0" kern="1200" dirty="0">
                <a:solidFill>
                  <a:schemeClr val="tx1"/>
                </a:solidFill>
                <a:effectLst/>
                <a:latin typeface="+mn-lt"/>
                <a:ea typeface="+mn-ea"/>
                <a:cs typeface="+mn-cs"/>
              </a:rPr>
              <a:t> the </a:t>
            </a:r>
            <a:r>
              <a:rPr lang="en-US" sz="1200" b="1" i="0" kern="1200" dirty="0">
                <a:solidFill>
                  <a:schemeClr val="tx1"/>
                </a:solidFill>
                <a:effectLst/>
                <a:latin typeface="+mn-lt"/>
                <a:ea typeface="+mn-ea"/>
                <a:cs typeface="+mn-cs"/>
              </a:rPr>
              <a:t>bases</a:t>
            </a:r>
            <a:r>
              <a:rPr lang="en-US" sz="1200" b="0" i="0" kern="1200" dirty="0">
                <a:solidFill>
                  <a:schemeClr val="tx1"/>
                </a:solidFill>
                <a:effectLst/>
                <a:latin typeface="+mn-lt"/>
                <a:ea typeface="+mn-ea"/>
                <a:cs typeface="+mn-cs"/>
              </a:rPr>
              <a:t> that are across from one another hold the two strands of the double helix together.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From Yahoo Answers</a:t>
            </a:r>
            <a:r>
              <a:rPr lang="en-US" sz="1200" b="0" i="0" kern="1200" baseline="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A nitrogenous base is a part of a nucleotide. In DNA, the primary nitrogenous bases are adenine, guanine, cytosine, and thymine. In RNA, the nucleotides are the same as those of DNA, except that thymine is replaced by uracil. A nucleotide is a monomer of nucleic acids (DNA and RNA), which is composed of a nitrogenous base, a sugar (deoxyribose in DNA, ribose in RNA), and a phosphate group. When one talks about protein synthesis, he/she would usually say the word "nucleotide," when in fact, he/she is talking specifically about the nitrogenous base. The reason is so that we can differentiate between one nucleotide and the other. We usually disregard the sugar and the phosphate group because every nucleotide has them. This is confusing, but it's a common error. When we are talking about a huge nucleic acid, we usually use the word nucleotide. However, when we are talking specifically about a nucleotide, we use the word nitrogenous base to highlight all of the parts of a nucleotide.</a:t>
            </a: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26</a:t>
            </a:fld>
            <a:endParaRPr lang="en-US"/>
          </a:p>
        </p:txBody>
      </p:sp>
    </p:spTree>
    <p:extLst>
      <p:ext uri="{BB962C8B-B14F-4D97-AF65-F5344CB8AC3E}">
        <p14:creationId xmlns:p14="http://schemas.microsoft.com/office/powerpoint/2010/main" val="204852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28</a:t>
            </a:fld>
            <a:endParaRPr lang="en-US"/>
          </a:p>
        </p:txBody>
      </p:sp>
    </p:spTree>
    <p:extLst>
      <p:ext uri="{BB962C8B-B14F-4D97-AF65-F5344CB8AC3E}">
        <p14:creationId xmlns:p14="http://schemas.microsoft.com/office/powerpoint/2010/main" val="31943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file:///C:\InfoByChance\ChainBreakOneLink.avi" TargetMode="External"/><Relationship Id="rId1" Type="http://schemas.microsoft.com/office/2007/relationships/media" Target="file:///C:\InfoByChance\ChainBreakOneLink.avi" TargetMode="External"/><Relationship Id="rId5" Type="http://schemas.openxmlformats.org/officeDocument/2006/relationships/image" Target="../media/image5.wmf"/><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video" Target="file:///C:\InfoByChance\Chain%20Break%20Ball%20Falls.mpg" TargetMode="External"/><Relationship Id="rId4" Type="http://schemas.openxmlformats.org/officeDocument/2006/relationships/image" Target="../media/image5.w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17" name="Footer Placeholder 16"/>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latin typeface="Arial" pitchFamily="34" charset="0"/>
                <a:cs typeface="Arial" pitchFamily="34" charset="0"/>
              </a:defRPr>
            </a:lvl1pPr>
            <a:extLst/>
          </a:lstStyle>
          <a:p>
            <a:r>
              <a:rPr kumimoji="0" lang="en-US" dirty="0"/>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baseline="0">
                <a:solidFill>
                  <a:schemeClr val="tx1"/>
                </a:solidFill>
                <a:latin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685800" y="1905000"/>
            <a:ext cx="3352800" cy="4953000"/>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8F6BCBE8-30B0-4476-8762-9236B142003A}" type="datetimeFigureOut">
              <a:rPr lang="en-US" smtClean="0"/>
              <a:pPr/>
              <a:t>4/24/2017</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423546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0" y="228600"/>
            <a:ext cx="4495800" cy="685800"/>
          </a:xfrm>
        </p:spPr>
        <p:txBody>
          <a:bodyPr/>
          <a:lstStyle>
            <a:lvl1pPr>
              <a:defRPr sz="4000" cap="none" baseline="0"/>
            </a:lvl1pPr>
            <a:extLst/>
          </a:lstStyle>
          <a:p>
            <a:endParaRPr kumimoji="0" lang="en-US" dirty="0"/>
          </a:p>
        </p:txBody>
      </p:sp>
      <p:sp>
        <p:nvSpPr>
          <p:cNvPr id="3" name="Date Placeholder 2"/>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pic>
        <p:nvPicPr>
          <p:cNvPr id="6" name="Picture 5" descr="NumberedChainWithTrashCanUnderneath.jpg"/>
          <p:cNvPicPr>
            <a:picLocks noChangeAspect="1"/>
          </p:cNvPicPr>
          <p:nvPr userDrawn="1"/>
        </p:nvPicPr>
        <p:blipFill>
          <a:blip r:embed="rId2" cstate="print"/>
          <a:stretch>
            <a:fillRect/>
          </a:stretch>
        </p:blipFill>
        <p:spPr>
          <a:xfrm>
            <a:off x="1143000" y="0"/>
            <a:ext cx="1904999"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inBreak 1 Link">
    <p:spTree>
      <p:nvGrpSpPr>
        <p:cNvPr id="1" name=""/>
        <p:cNvGrpSpPr/>
        <p:nvPr/>
      </p:nvGrpSpPr>
      <p:grpSpPr>
        <a:xfrm>
          <a:off x="0" y="0"/>
          <a:ext cx="0" cy="0"/>
          <a:chOff x="0" y="0"/>
          <a:chExt cx="0" cy="0"/>
        </a:xfrm>
      </p:grpSpPr>
      <p:pic>
        <p:nvPicPr>
          <p:cNvPr id="5" name="ChainBreakOneLink.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0" y="1600200"/>
            <a:ext cx="4680155" cy="3581400"/>
          </a:xfrm>
          <a:prstGeom prst="rect">
            <a:avLst/>
          </a:prstGeom>
        </p:spPr>
      </p:pic>
      <p:pic>
        <p:nvPicPr>
          <p:cNvPr id="1026" name="Picture 2" descr="C:\Users\John\AppData\Local\Microsoft\Windows\Temporary Internet Files\Content.IE5\9RE0T43V\MC900116354[1].wmf"/>
          <p:cNvPicPr>
            <a:picLocks noChangeAspect="1" noChangeArrowheads="1"/>
          </p:cNvPicPr>
          <p:nvPr userDrawn="1"/>
        </p:nvPicPr>
        <p:blipFill>
          <a:blip r:embed="rId5" cstate="print"/>
          <a:srcRect/>
          <a:stretch>
            <a:fillRect/>
          </a:stretch>
        </p:blipFill>
        <p:spPr bwMode="auto">
          <a:xfrm>
            <a:off x="7162800" y="152400"/>
            <a:ext cx="1776679" cy="886054"/>
          </a:xfrm>
          <a:prstGeom prst="rect">
            <a:avLst/>
          </a:prstGeom>
          <a:noFill/>
        </p:spPr>
      </p:pic>
      <p:sp>
        <p:nvSpPr>
          <p:cNvPr id="10" name="Text Placeholder 9"/>
          <p:cNvSpPr>
            <a:spLocks noGrp="1"/>
          </p:cNvSpPr>
          <p:nvPr>
            <p:ph type="body" sz="quarter" idx="10"/>
          </p:nvPr>
        </p:nvSpPr>
        <p:spPr>
          <a:xfrm>
            <a:off x="4724400" y="2209800"/>
            <a:ext cx="4419600" cy="2514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inBreaksBallFalls">
    <p:spTree>
      <p:nvGrpSpPr>
        <p:cNvPr id="1" name=""/>
        <p:cNvGrpSpPr/>
        <p:nvPr/>
      </p:nvGrpSpPr>
      <p:grpSpPr>
        <a:xfrm>
          <a:off x="0" y="0"/>
          <a:ext cx="0" cy="0"/>
          <a:chOff x="0" y="0"/>
          <a:chExt cx="0" cy="0"/>
        </a:xfrm>
      </p:grpSpPr>
      <p:pic>
        <p:nvPicPr>
          <p:cNvPr id="7" name="Chain Break Ball Falls.mpg">
            <a:hlinkClick r:id="" action="ppaction://media"/>
          </p:cNvPr>
          <p:cNvPicPr>
            <a:picLocks noRot="1" noChangeAspect="1"/>
          </p:cNvPicPr>
          <p:nvPr userDrawn="1">
            <a:videoFile r:link="rId1"/>
          </p:nvPr>
        </p:nvPicPr>
        <p:blipFill rotWithShape="1">
          <a:blip r:embed="rId3" cstate="print"/>
          <a:srcRect r="68940"/>
          <a:stretch/>
        </p:blipFill>
        <p:spPr>
          <a:xfrm>
            <a:off x="4038600" y="-4572000"/>
            <a:ext cx="8686800" cy="15572678"/>
          </a:xfrm>
          <a:prstGeom prst="rect">
            <a:avLst/>
          </a:prstGeom>
        </p:spPr>
      </p:pic>
      <p:sp>
        <p:nvSpPr>
          <p:cNvPr id="10" name="Text Placeholder 9"/>
          <p:cNvSpPr>
            <a:spLocks noGrp="1"/>
          </p:cNvSpPr>
          <p:nvPr>
            <p:ph type="body" sz="quarter" idx="10"/>
          </p:nvPr>
        </p:nvSpPr>
        <p:spPr>
          <a:xfrm>
            <a:off x="228600" y="1219200"/>
            <a:ext cx="3657600" cy="350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descr="C:\Users\John\AppData\Local\Microsoft\Windows\Temporary Internet Files\Content.IE5\9RE0T43V\MC900116354[1].wmf"/>
          <p:cNvPicPr>
            <a:picLocks noChangeAspect="1" noChangeArrowheads="1"/>
          </p:cNvPicPr>
          <p:nvPr userDrawn="1"/>
        </p:nvPicPr>
        <p:blipFill>
          <a:blip r:embed="rId4" cstate="print"/>
          <a:srcRect/>
          <a:stretch>
            <a:fillRect/>
          </a:stretch>
        </p:blipFill>
        <p:spPr bwMode="auto">
          <a:xfrm>
            <a:off x="7162800" y="152400"/>
            <a:ext cx="1776679" cy="8860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11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dirty="0"/>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4/24/2017</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pic>
        <p:nvPicPr>
          <p:cNvPr id="18" name="Content Placeholder 3"/>
          <p:cNvPicPr>
            <a:picLocks/>
          </p:cNvPicPr>
          <p:nvPr userDrawn="1"/>
        </p:nvPicPr>
        <p:blipFill>
          <a:blip r:embed="rId15" cstate="print"/>
          <a:srcRect/>
          <a:stretch>
            <a:fillRect/>
          </a:stretch>
        </p:blipFill>
        <p:spPr bwMode="auto">
          <a:xfrm>
            <a:off x="7772400" y="117436"/>
            <a:ext cx="1219200" cy="720764"/>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045" r:id="rId1"/>
    <p:sldLayoutId id="2147484046" r:id="rId2"/>
    <p:sldLayoutId id="2147484057" r:id="rId3"/>
    <p:sldLayoutId id="2147484047" r:id="rId4"/>
    <p:sldLayoutId id="2147484048" r:id="rId5"/>
    <p:sldLayoutId id="2147484049" r:id="rId6"/>
    <p:sldLayoutId id="2147484050" r:id="rId7"/>
    <p:sldLayoutId id="2147484051" r:id="rId8"/>
    <p:sldLayoutId id="2147484056" r:id="rId9"/>
    <p:sldLayoutId id="2147484052" r:id="rId10"/>
    <p:sldLayoutId id="2147484053" r:id="rId11"/>
    <p:sldLayoutId id="2147484054" r:id="rId12"/>
    <p:sldLayoutId id="2147484055" r:id="rId13"/>
  </p:sldLayoutIdLst>
  <p:txStyles>
    <p:titleStyle>
      <a:lvl1pPr algn="l" rtl="0" eaLnBrk="1" latinLnBrk="0" hangingPunct="1">
        <a:spcBef>
          <a:spcPct val="0"/>
        </a:spcBef>
        <a:buNone/>
        <a:defRPr kumimoji="0" sz="4000" kern="1200" spc="-100" baseline="0">
          <a:solidFill>
            <a:schemeClr val="tx2">
              <a:satMod val="200000"/>
            </a:schemeClr>
          </a:solidFill>
          <a:latin typeface="Arial" pitchFamily="34" charset="0"/>
          <a:ea typeface="+mj-ea"/>
          <a:cs typeface="Arial" pitchFamily="34" charset="0"/>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3.gif"/><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4.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7.png"/><Relationship Id="rId4" Type="http://schemas.openxmlformats.org/officeDocument/2006/relationships/image" Target="../media/image16.png"/><Relationship Id="rId9" Type="http://schemas.microsoft.com/office/2007/relationships/diagramDrawing" Target="../diagrams/drawing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52500" y="1143000"/>
            <a:ext cx="7315199" cy="1295400"/>
          </a:xfrm>
          <a:prstGeom prst="rect">
            <a:avLst/>
          </a:prstGeom>
        </p:spPr>
        <p:txBody>
          <a:bodyPr vert="horz" lIns="100584" tIns="45720" anchor="b">
            <a:normAutofit/>
          </a:bodyPr>
          <a:lstStyle>
            <a:lvl1pPr marL="0" indent="0" algn="l" rtl="0" eaLnBrk="1" latinLnBrk="0" hangingPunct="1">
              <a:spcBef>
                <a:spcPts val="0"/>
              </a:spcBef>
              <a:buClr>
                <a:schemeClr val="tx2"/>
              </a:buClr>
              <a:buSzPct val="95000"/>
              <a:buFont typeface="Wingdings"/>
              <a:buNone/>
              <a:defRPr kumimoji="0" sz="2000" kern="1200" baseline="0">
                <a:solidFill>
                  <a:schemeClr val="tx1"/>
                </a:solidFill>
                <a:latin typeface="Arial" pitchFamily="34" charset="0"/>
                <a:ea typeface="+mn-ea"/>
                <a:cs typeface="Arial" pitchFamily="34" charset="0"/>
              </a:defRPr>
            </a:lvl1pPr>
            <a:lvl2pPr marL="457200" indent="0" algn="ctr" rtl="0" eaLnBrk="1" latinLnBrk="0" hangingPunct="1">
              <a:spcBef>
                <a:spcPct val="20000"/>
              </a:spcBef>
              <a:buClr>
                <a:schemeClr val="accent2"/>
              </a:buClr>
              <a:buSzPct val="90000"/>
              <a:buFont typeface="Wingdings"/>
              <a:buNone/>
              <a:defRPr kumimoji="0" sz="2600" kern="1200">
                <a:solidFill>
                  <a:schemeClr val="tx1"/>
                </a:solidFill>
                <a:latin typeface="Arial" pitchFamily="34" charset="0"/>
                <a:ea typeface="+mn-ea"/>
                <a:cs typeface="Arial" pitchFamily="34" charset="0"/>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Arial" pitchFamily="34" charset="0"/>
                <a:ea typeface="+mn-ea"/>
                <a:cs typeface="Arial" pitchFamily="34" charset="0"/>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Arial" pitchFamily="34" charset="0"/>
                <a:ea typeface="+mn-ea"/>
                <a:cs typeface="Arial" pitchFamily="34" charset="0"/>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Arial" pitchFamily="34" charset="0"/>
                <a:ea typeface="+mn-ea"/>
                <a:cs typeface="Arial" pitchFamily="34" charset="0"/>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extLst/>
          </a:lstStyle>
          <a:p>
            <a:pPr marL="68580" algn="ctr">
              <a:buClr>
                <a:srgbClr val="D6ECFF"/>
              </a:buClr>
            </a:pPr>
            <a:r>
              <a:rPr lang="en-US" sz="3600" dirty="0">
                <a:solidFill>
                  <a:srgbClr val="00ADDC">
                    <a:lumMod val="60000"/>
                    <a:lumOff val="40000"/>
                  </a:srgbClr>
                </a:solidFill>
              </a:rPr>
              <a:t>Are You an Accident of Nature?</a:t>
            </a:r>
          </a:p>
          <a:p>
            <a:pPr marL="68580" algn="ctr">
              <a:buClr>
                <a:srgbClr val="D6ECFF"/>
              </a:buClr>
            </a:pPr>
            <a:r>
              <a:rPr lang="en-US" sz="3600" dirty="0">
                <a:solidFill>
                  <a:srgbClr val="00ADDC">
                    <a:lumMod val="60000"/>
                    <a:lumOff val="40000"/>
                  </a:srgbClr>
                </a:solidFill>
              </a:rPr>
              <a:t>Part 4</a:t>
            </a:r>
          </a:p>
        </p:txBody>
      </p:sp>
      <p:sp>
        <p:nvSpPr>
          <p:cNvPr id="7" name="Subtitle 2"/>
          <p:cNvSpPr txBox="1">
            <a:spLocks/>
          </p:cNvSpPr>
          <p:nvPr/>
        </p:nvSpPr>
        <p:spPr>
          <a:xfrm>
            <a:off x="1219199" y="3581400"/>
            <a:ext cx="6781799" cy="1143000"/>
          </a:xfrm>
          <a:prstGeom prst="rect">
            <a:avLst/>
          </a:prstGeom>
        </p:spPr>
        <p:txBody>
          <a:bodyPr vert="horz" lIns="100584" tIns="45720" anchor="b">
            <a:noAutofit/>
          </a:bodyPr>
          <a:lstStyle/>
          <a:p>
            <a:pPr algn="ctr">
              <a:buClr>
                <a:srgbClr val="D6ECFF"/>
              </a:buClr>
              <a:buSzPct val="95000"/>
              <a:buFont typeface="Wingdings"/>
              <a:buNone/>
              <a:defRPr/>
            </a:pPr>
            <a:r>
              <a:rPr lang="en-US" sz="4000" b="1" dirty="0">
                <a:solidFill>
                  <a:prstClr val="white"/>
                </a:solidFill>
                <a:latin typeface="Arial" panose="020B0604020202020204" pitchFamily="34" charset="0"/>
                <a:cs typeface="Arial" panose="020B0604020202020204" pitchFamily="34" charset="0"/>
              </a:rPr>
              <a:t>No information by chance</a:t>
            </a:r>
          </a:p>
          <a:p>
            <a:pPr algn="ctr">
              <a:buClr>
                <a:srgbClr val="D6ECFF"/>
              </a:buClr>
              <a:buSzPct val="95000"/>
              <a:buFont typeface="Wingdings"/>
              <a:buNone/>
              <a:defRPr/>
            </a:pPr>
            <a:r>
              <a:rPr lang="en-US" sz="4000" b="1" dirty="0">
                <a:solidFill>
                  <a:prstClr val="white"/>
                </a:solidFill>
                <a:latin typeface="Arial" panose="020B0604020202020204" pitchFamily="34" charset="0"/>
                <a:cs typeface="Arial" panose="020B0604020202020204" pitchFamily="34" charset="0"/>
              </a:rPr>
              <a:t>DNA</a:t>
            </a:r>
          </a:p>
        </p:txBody>
      </p:sp>
      <p:pic>
        <p:nvPicPr>
          <p:cNvPr id="5" name="Picture 4" descr="C:\Users\John\AppData\Local\Microsoft\Windows\Temporary Internet Files\Content.IE5\86A7OQ3R\MC900436915[1].png"/>
          <p:cNvPicPr>
            <a:picLocks noChangeAspect="1" noChangeArrowheads="1"/>
          </p:cNvPicPr>
          <p:nvPr/>
        </p:nvPicPr>
        <p:blipFill>
          <a:blip r:embed="rId3" cstate="print"/>
          <a:stretch>
            <a:fillRect/>
          </a:stretch>
        </p:blipFill>
        <p:spPr bwMode="auto">
          <a:xfrm>
            <a:off x="5791200" y="4704184"/>
            <a:ext cx="2743200" cy="17494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11009" y="5973145"/>
            <a:ext cx="914400" cy="533400"/>
          </a:xfrm>
          <a:prstGeom prst="rect">
            <a:avLst/>
          </a:prstGeom>
        </p:spPr>
        <p:txBody>
          <a:bodyPr vert="horz" wrap="none" lIns="100584" tIns="45720" rtlCol="0" anchor="b">
            <a:normAutofit lnSpcReduction="10000"/>
          </a:bodyPr>
          <a:lstStyle/>
          <a:p>
            <a:pPr algn="ctr">
              <a:buClr>
                <a:srgbClr val="D6ECFF"/>
              </a:buClr>
              <a:buSzPct val="95000"/>
            </a:pPr>
            <a:r>
              <a:rPr lang="en-US" sz="1600" dirty="0">
                <a:solidFill>
                  <a:prstClr val="white"/>
                </a:solidFill>
                <a:latin typeface="Arial" pitchFamily="34" charset="0"/>
                <a:cs typeface="Arial" pitchFamily="34" charset="0"/>
              </a:rPr>
              <a:t>Drawing by</a:t>
            </a:r>
          </a:p>
          <a:p>
            <a:pPr algn="ctr">
              <a:buClr>
                <a:srgbClr val="D6ECFF"/>
              </a:buClr>
              <a:buSzPct val="95000"/>
            </a:pPr>
            <a:r>
              <a:rPr lang="en-US" sz="1600" dirty="0">
                <a:solidFill>
                  <a:prstClr val="white"/>
                </a:solidFill>
                <a:latin typeface="Arial" pitchFamily="34" charset="0"/>
                <a:cs typeface="Arial" pitchFamily="34" charset="0"/>
              </a:rPr>
              <a:t> Gustavo </a:t>
            </a:r>
            <a:r>
              <a:rPr lang="en-US" sz="1600" dirty="0" err="1">
                <a:solidFill>
                  <a:prstClr val="white"/>
                </a:solidFill>
                <a:latin typeface="Arial" pitchFamily="34" charset="0"/>
                <a:cs typeface="Arial" pitchFamily="34" charset="0"/>
              </a:rPr>
              <a:t>Rezende</a:t>
            </a:r>
            <a:endParaRPr lang="en-US" sz="1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86832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Getting Double Sixes</a:t>
            </a:r>
          </a:p>
        </p:txBody>
      </p:sp>
      <p:pic>
        <p:nvPicPr>
          <p:cNvPr id="4" name="Content Placeholder 3"/>
          <p:cNvPicPr>
            <a:picLocks noGrp="1"/>
          </p:cNvPicPr>
          <p:nvPr>
            <p:ph idx="1"/>
          </p:nvPr>
        </p:nvPicPr>
        <p:blipFill>
          <a:blip r:embed="rId3" cstate="print"/>
          <a:srcRect/>
          <a:stretch>
            <a:fillRect/>
          </a:stretch>
        </p:blipFill>
        <p:spPr bwMode="auto">
          <a:xfrm>
            <a:off x="914400" y="1371600"/>
            <a:ext cx="3395834" cy="2007541"/>
          </a:xfrm>
          <a:prstGeom prst="rect">
            <a:avLst/>
          </a:prstGeom>
          <a:noFill/>
          <a:ln w="9525">
            <a:noFill/>
            <a:miter lim="800000"/>
            <a:headEnd/>
            <a:tailEnd/>
          </a:ln>
        </p:spPr>
      </p:pic>
      <p:sp>
        <p:nvSpPr>
          <p:cNvPr id="5" name="TextBox 4"/>
          <p:cNvSpPr txBox="1"/>
          <p:nvPr/>
        </p:nvSpPr>
        <p:spPr>
          <a:xfrm>
            <a:off x="8305800" y="1371600"/>
            <a:ext cx="457200" cy="5201424"/>
          </a:xfrm>
          <a:prstGeom prst="rect">
            <a:avLst/>
          </a:prstGeom>
          <a:noFill/>
        </p:spPr>
        <p:txBody>
          <a:bodyPr wrap="square" rtlCol="0">
            <a:spAutoFit/>
          </a:bodyPr>
          <a:lstStyle/>
          <a:p>
            <a:r>
              <a:rPr lang="en-US" sz="4400" dirty="0">
                <a:solidFill>
                  <a:prstClr val="white"/>
                </a:solidFill>
              </a:rPr>
              <a:t>1</a:t>
            </a:r>
          </a:p>
          <a:p>
            <a:endParaRPr lang="en-US" sz="1600" dirty="0">
              <a:solidFill>
                <a:prstClr val="white"/>
              </a:solidFill>
            </a:endParaRPr>
          </a:p>
          <a:p>
            <a:r>
              <a:rPr lang="en-US" sz="4400" dirty="0">
                <a:solidFill>
                  <a:prstClr val="white"/>
                </a:solidFill>
              </a:rPr>
              <a:t>2</a:t>
            </a:r>
          </a:p>
          <a:p>
            <a:endParaRPr lang="en-US" sz="1600" dirty="0">
              <a:solidFill>
                <a:prstClr val="white"/>
              </a:solidFill>
            </a:endParaRPr>
          </a:p>
          <a:p>
            <a:r>
              <a:rPr lang="en-US" sz="4000" dirty="0">
                <a:solidFill>
                  <a:prstClr val="white"/>
                </a:solidFill>
              </a:rPr>
              <a:t>3</a:t>
            </a:r>
          </a:p>
          <a:p>
            <a:endParaRPr lang="en-US" sz="2000" dirty="0">
              <a:solidFill>
                <a:prstClr val="white"/>
              </a:solidFill>
            </a:endParaRPr>
          </a:p>
          <a:p>
            <a:r>
              <a:rPr lang="en-US" sz="4000" dirty="0">
                <a:solidFill>
                  <a:prstClr val="white"/>
                </a:solidFill>
              </a:rPr>
              <a:t>4</a:t>
            </a:r>
          </a:p>
          <a:p>
            <a:endParaRPr lang="en-US" sz="1600" dirty="0">
              <a:solidFill>
                <a:prstClr val="white"/>
              </a:solidFill>
            </a:endParaRPr>
          </a:p>
          <a:p>
            <a:r>
              <a:rPr lang="en-US" sz="4000" dirty="0">
                <a:solidFill>
                  <a:prstClr val="white"/>
                </a:solidFill>
              </a:rPr>
              <a:t>5</a:t>
            </a:r>
          </a:p>
          <a:p>
            <a:endParaRPr lang="en-US" sz="1600" dirty="0">
              <a:solidFill>
                <a:prstClr val="white"/>
              </a:solidFill>
            </a:endParaRPr>
          </a:p>
          <a:p>
            <a:r>
              <a:rPr lang="en-US" sz="4000" dirty="0">
                <a:solidFill>
                  <a:prstClr val="white"/>
                </a:solidFill>
              </a:rPr>
              <a:t>6</a:t>
            </a:r>
          </a:p>
        </p:txBody>
      </p:sp>
      <p:sp>
        <p:nvSpPr>
          <p:cNvPr id="7" name="TextBox 6"/>
          <p:cNvSpPr txBox="1"/>
          <p:nvPr/>
        </p:nvSpPr>
        <p:spPr>
          <a:xfrm>
            <a:off x="5029200" y="1371600"/>
            <a:ext cx="457200" cy="5201424"/>
          </a:xfrm>
          <a:prstGeom prst="rect">
            <a:avLst/>
          </a:prstGeom>
          <a:noFill/>
        </p:spPr>
        <p:txBody>
          <a:bodyPr wrap="square" rtlCol="0">
            <a:spAutoFit/>
          </a:bodyPr>
          <a:lstStyle/>
          <a:p>
            <a:r>
              <a:rPr lang="en-US" sz="4400" dirty="0">
                <a:solidFill>
                  <a:prstClr val="white"/>
                </a:solidFill>
              </a:rPr>
              <a:t>1</a:t>
            </a:r>
          </a:p>
          <a:p>
            <a:endParaRPr lang="en-US" sz="1600" dirty="0">
              <a:solidFill>
                <a:prstClr val="white"/>
              </a:solidFill>
            </a:endParaRPr>
          </a:p>
          <a:p>
            <a:r>
              <a:rPr lang="en-US" sz="4400" dirty="0">
                <a:solidFill>
                  <a:prstClr val="white"/>
                </a:solidFill>
              </a:rPr>
              <a:t>2</a:t>
            </a:r>
          </a:p>
          <a:p>
            <a:endParaRPr lang="en-US" sz="1600" dirty="0">
              <a:solidFill>
                <a:prstClr val="white"/>
              </a:solidFill>
            </a:endParaRPr>
          </a:p>
          <a:p>
            <a:r>
              <a:rPr lang="en-US" sz="4000" dirty="0">
                <a:solidFill>
                  <a:prstClr val="white"/>
                </a:solidFill>
              </a:rPr>
              <a:t>3</a:t>
            </a:r>
          </a:p>
          <a:p>
            <a:endParaRPr lang="en-US" sz="2000" dirty="0">
              <a:solidFill>
                <a:prstClr val="white"/>
              </a:solidFill>
            </a:endParaRPr>
          </a:p>
          <a:p>
            <a:r>
              <a:rPr lang="en-US" sz="4000" dirty="0">
                <a:solidFill>
                  <a:prstClr val="white"/>
                </a:solidFill>
              </a:rPr>
              <a:t>4</a:t>
            </a:r>
          </a:p>
          <a:p>
            <a:endParaRPr lang="en-US" sz="1600" dirty="0">
              <a:solidFill>
                <a:prstClr val="white"/>
              </a:solidFill>
            </a:endParaRPr>
          </a:p>
          <a:p>
            <a:r>
              <a:rPr lang="en-US" sz="4000" dirty="0">
                <a:solidFill>
                  <a:prstClr val="white"/>
                </a:solidFill>
              </a:rPr>
              <a:t>5</a:t>
            </a:r>
          </a:p>
          <a:p>
            <a:endParaRPr lang="en-US" sz="1600" dirty="0">
              <a:solidFill>
                <a:prstClr val="white"/>
              </a:solidFill>
            </a:endParaRPr>
          </a:p>
          <a:p>
            <a:r>
              <a:rPr lang="en-US" sz="4000" dirty="0">
                <a:solidFill>
                  <a:prstClr val="white"/>
                </a:solidFill>
              </a:rPr>
              <a:t>6</a:t>
            </a:r>
          </a:p>
        </p:txBody>
      </p:sp>
      <p:cxnSp>
        <p:nvCxnSpPr>
          <p:cNvPr id="9" name="Straight Arrow Connector 8"/>
          <p:cNvCxnSpPr/>
          <p:nvPr/>
        </p:nvCxnSpPr>
        <p:spPr>
          <a:xfrm flipV="1">
            <a:off x="5562600" y="1828800"/>
            <a:ext cx="2743200" cy="990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562600" y="2743200"/>
            <a:ext cx="2743200" cy="76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86400" y="2819400"/>
            <a:ext cx="2819400" cy="7620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86400" y="2819400"/>
            <a:ext cx="2895600" cy="1752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86400" y="2819400"/>
            <a:ext cx="2895600" cy="2514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86400" y="2819400"/>
            <a:ext cx="2895600" cy="32004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3529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Getting Double Sixes</a:t>
            </a:r>
          </a:p>
        </p:txBody>
      </p:sp>
      <p:pic>
        <p:nvPicPr>
          <p:cNvPr id="4" name="Content Placeholder 3"/>
          <p:cNvPicPr>
            <a:picLocks noGrp="1"/>
          </p:cNvPicPr>
          <p:nvPr>
            <p:ph idx="1"/>
          </p:nvPr>
        </p:nvPicPr>
        <p:blipFill>
          <a:blip r:embed="rId3" cstate="print"/>
          <a:srcRect/>
          <a:stretch>
            <a:fillRect/>
          </a:stretch>
        </p:blipFill>
        <p:spPr bwMode="auto">
          <a:xfrm>
            <a:off x="914400" y="1371600"/>
            <a:ext cx="3395834" cy="2007541"/>
          </a:xfrm>
          <a:prstGeom prst="rect">
            <a:avLst/>
          </a:prstGeom>
          <a:noFill/>
          <a:ln w="9525">
            <a:noFill/>
            <a:miter lim="800000"/>
            <a:headEnd/>
            <a:tailEnd/>
          </a:ln>
        </p:spPr>
      </p:pic>
      <p:sp>
        <p:nvSpPr>
          <p:cNvPr id="5" name="TextBox 4"/>
          <p:cNvSpPr txBox="1"/>
          <p:nvPr/>
        </p:nvSpPr>
        <p:spPr>
          <a:xfrm>
            <a:off x="8305800" y="1371600"/>
            <a:ext cx="457200" cy="5201424"/>
          </a:xfrm>
          <a:prstGeom prst="rect">
            <a:avLst/>
          </a:prstGeom>
          <a:noFill/>
        </p:spPr>
        <p:txBody>
          <a:bodyPr wrap="square" rtlCol="0">
            <a:spAutoFit/>
          </a:bodyPr>
          <a:lstStyle/>
          <a:p>
            <a:r>
              <a:rPr lang="en-US" sz="4400" dirty="0">
                <a:solidFill>
                  <a:prstClr val="white"/>
                </a:solidFill>
              </a:rPr>
              <a:t>1</a:t>
            </a:r>
          </a:p>
          <a:p>
            <a:endParaRPr lang="en-US" sz="1600" dirty="0">
              <a:solidFill>
                <a:prstClr val="white"/>
              </a:solidFill>
            </a:endParaRPr>
          </a:p>
          <a:p>
            <a:r>
              <a:rPr lang="en-US" sz="4400" dirty="0">
                <a:solidFill>
                  <a:prstClr val="white"/>
                </a:solidFill>
              </a:rPr>
              <a:t>2</a:t>
            </a:r>
          </a:p>
          <a:p>
            <a:endParaRPr lang="en-US" sz="1600" dirty="0">
              <a:solidFill>
                <a:prstClr val="white"/>
              </a:solidFill>
            </a:endParaRPr>
          </a:p>
          <a:p>
            <a:r>
              <a:rPr lang="en-US" sz="4000" dirty="0">
                <a:solidFill>
                  <a:prstClr val="white"/>
                </a:solidFill>
              </a:rPr>
              <a:t>3</a:t>
            </a:r>
          </a:p>
          <a:p>
            <a:endParaRPr lang="en-US" sz="2000" dirty="0">
              <a:solidFill>
                <a:prstClr val="white"/>
              </a:solidFill>
            </a:endParaRPr>
          </a:p>
          <a:p>
            <a:r>
              <a:rPr lang="en-US" sz="4000" dirty="0">
                <a:solidFill>
                  <a:prstClr val="white"/>
                </a:solidFill>
              </a:rPr>
              <a:t>4</a:t>
            </a:r>
          </a:p>
          <a:p>
            <a:endParaRPr lang="en-US" sz="1600" dirty="0">
              <a:solidFill>
                <a:prstClr val="white"/>
              </a:solidFill>
            </a:endParaRPr>
          </a:p>
          <a:p>
            <a:r>
              <a:rPr lang="en-US" sz="4000" dirty="0">
                <a:solidFill>
                  <a:prstClr val="white"/>
                </a:solidFill>
              </a:rPr>
              <a:t>5</a:t>
            </a:r>
          </a:p>
          <a:p>
            <a:endParaRPr lang="en-US" sz="1600" dirty="0">
              <a:solidFill>
                <a:prstClr val="white"/>
              </a:solidFill>
            </a:endParaRPr>
          </a:p>
          <a:p>
            <a:r>
              <a:rPr lang="en-US" sz="4000" dirty="0">
                <a:solidFill>
                  <a:prstClr val="white"/>
                </a:solidFill>
              </a:rPr>
              <a:t>6</a:t>
            </a:r>
          </a:p>
        </p:txBody>
      </p:sp>
      <p:sp>
        <p:nvSpPr>
          <p:cNvPr id="7" name="TextBox 6"/>
          <p:cNvSpPr txBox="1"/>
          <p:nvPr/>
        </p:nvSpPr>
        <p:spPr>
          <a:xfrm>
            <a:off x="5029200" y="1371600"/>
            <a:ext cx="457200" cy="5201424"/>
          </a:xfrm>
          <a:prstGeom prst="rect">
            <a:avLst/>
          </a:prstGeom>
          <a:noFill/>
        </p:spPr>
        <p:txBody>
          <a:bodyPr wrap="square" rtlCol="0">
            <a:spAutoFit/>
          </a:bodyPr>
          <a:lstStyle/>
          <a:p>
            <a:r>
              <a:rPr lang="en-US" sz="4400" dirty="0">
                <a:solidFill>
                  <a:prstClr val="white"/>
                </a:solidFill>
              </a:rPr>
              <a:t>1</a:t>
            </a:r>
          </a:p>
          <a:p>
            <a:endParaRPr lang="en-US" sz="1600" dirty="0">
              <a:solidFill>
                <a:prstClr val="white"/>
              </a:solidFill>
            </a:endParaRPr>
          </a:p>
          <a:p>
            <a:r>
              <a:rPr lang="en-US" sz="4400" dirty="0">
                <a:solidFill>
                  <a:prstClr val="white"/>
                </a:solidFill>
              </a:rPr>
              <a:t>2</a:t>
            </a:r>
          </a:p>
          <a:p>
            <a:endParaRPr lang="en-US" sz="1600" dirty="0">
              <a:solidFill>
                <a:prstClr val="white"/>
              </a:solidFill>
            </a:endParaRPr>
          </a:p>
          <a:p>
            <a:r>
              <a:rPr lang="en-US" sz="4000" dirty="0">
                <a:solidFill>
                  <a:prstClr val="white"/>
                </a:solidFill>
              </a:rPr>
              <a:t>3</a:t>
            </a:r>
          </a:p>
          <a:p>
            <a:endParaRPr lang="en-US" sz="2000" dirty="0">
              <a:solidFill>
                <a:prstClr val="white"/>
              </a:solidFill>
            </a:endParaRPr>
          </a:p>
          <a:p>
            <a:r>
              <a:rPr lang="en-US" sz="4000" dirty="0">
                <a:solidFill>
                  <a:prstClr val="white"/>
                </a:solidFill>
              </a:rPr>
              <a:t>4</a:t>
            </a:r>
          </a:p>
          <a:p>
            <a:endParaRPr lang="en-US" sz="1600" dirty="0">
              <a:solidFill>
                <a:prstClr val="white"/>
              </a:solidFill>
            </a:endParaRPr>
          </a:p>
          <a:p>
            <a:r>
              <a:rPr lang="en-US" sz="4000" dirty="0">
                <a:solidFill>
                  <a:prstClr val="white"/>
                </a:solidFill>
              </a:rPr>
              <a:t>5</a:t>
            </a:r>
          </a:p>
          <a:p>
            <a:endParaRPr lang="en-US" sz="1600" dirty="0">
              <a:solidFill>
                <a:prstClr val="white"/>
              </a:solidFill>
            </a:endParaRPr>
          </a:p>
          <a:p>
            <a:r>
              <a:rPr lang="en-US" sz="4000" dirty="0">
                <a:solidFill>
                  <a:prstClr val="white"/>
                </a:solidFill>
              </a:rPr>
              <a:t>6</a:t>
            </a:r>
          </a:p>
        </p:txBody>
      </p:sp>
      <p:cxnSp>
        <p:nvCxnSpPr>
          <p:cNvPr id="9" name="Straight Arrow Connector 8"/>
          <p:cNvCxnSpPr/>
          <p:nvPr/>
        </p:nvCxnSpPr>
        <p:spPr>
          <a:xfrm flipV="1">
            <a:off x="5486400" y="1828800"/>
            <a:ext cx="2819400" cy="43434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562600" y="2743200"/>
            <a:ext cx="2743200" cy="3352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3581400"/>
            <a:ext cx="2819400" cy="2590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486400" y="4572000"/>
            <a:ext cx="2895600" cy="1600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562600" y="5334000"/>
            <a:ext cx="2819400" cy="838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86400" y="6172200"/>
            <a:ext cx="28956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24000" y="3657600"/>
            <a:ext cx="533400" cy="830997"/>
          </a:xfrm>
          <a:prstGeom prst="rect">
            <a:avLst/>
          </a:prstGeom>
          <a:noFill/>
        </p:spPr>
        <p:txBody>
          <a:bodyPr wrap="square" rtlCol="0">
            <a:spAutoFit/>
          </a:bodyPr>
          <a:lstStyle/>
          <a:p>
            <a:r>
              <a:rPr lang="en-US" sz="4800" dirty="0">
                <a:solidFill>
                  <a:prstClr val="white"/>
                </a:solidFill>
              </a:rPr>
              <a:t>6</a:t>
            </a:r>
          </a:p>
        </p:txBody>
      </p:sp>
      <p:sp>
        <p:nvSpPr>
          <p:cNvPr id="26" name="TextBox 25"/>
          <p:cNvSpPr txBox="1"/>
          <p:nvPr/>
        </p:nvSpPr>
        <p:spPr>
          <a:xfrm>
            <a:off x="3124200" y="3657600"/>
            <a:ext cx="533400" cy="830997"/>
          </a:xfrm>
          <a:prstGeom prst="rect">
            <a:avLst/>
          </a:prstGeom>
          <a:noFill/>
        </p:spPr>
        <p:txBody>
          <a:bodyPr wrap="square" rtlCol="0">
            <a:spAutoFit/>
          </a:bodyPr>
          <a:lstStyle/>
          <a:p>
            <a:r>
              <a:rPr lang="en-US" sz="4800" dirty="0">
                <a:solidFill>
                  <a:prstClr val="white"/>
                </a:solidFill>
              </a:rPr>
              <a:t>6</a:t>
            </a:r>
          </a:p>
        </p:txBody>
      </p:sp>
      <p:sp>
        <p:nvSpPr>
          <p:cNvPr id="27" name="TextBox 26"/>
          <p:cNvSpPr txBox="1"/>
          <p:nvPr/>
        </p:nvSpPr>
        <p:spPr>
          <a:xfrm>
            <a:off x="2286000" y="3657600"/>
            <a:ext cx="533400" cy="830997"/>
          </a:xfrm>
          <a:prstGeom prst="rect">
            <a:avLst/>
          </a:prstGeom>
          <a:noFill/>
        </p:spPr>
        <p:txBody>
          <a:bodyPr wrap="square" rtlCol="0">
            <a:spAutoFit/>
          </a:bodyPr>
          <a:lstStyle/>
          <a:p>
            <a:r>
              <a:rPr lang="en-US" sz="4800" dirty="0">
                <a:solidFill>
                  <a:prstClr val="white"/>
                </a:solidFill>
              </a:rPr>
              <a:t>x</a:t>
            </a:r>
          </a:p>
        </p:txBody>
      </p:sp>
      <p:sp>
        <p:nvSpPr>
          <p:cNvPr id="28" name="TextBox 27"/>
          <p:cNvSpPr txBox="1"/>
          <p:nvPr/>
        </p:nvSpPr>
        <p:spPr>
          <a:xfrm>
            <a:off x="1828800" y="4572000"/>
            <a:ext cx="1752600" cy="830997"/>
          </a:xfrm>
          <a:prstGeom prst="rect">
            <a:avLst/>
          </a:prstGeom>
          <a:noFill/>
        </p:spPr>
        <p:txBody>
          <a:bodyPr wrap="square" rtlCol="0">
            <a:spAutoFit/>
          </a:bodyPr>
          <a:lstStyle/>
          <a:p>
            <a:r>
              <a:rPr lang="en-US" sz="4800" dirty="0">
                <a:solidFill>
                  <a:prstClr val="white"/>
                </a:solidFill>
              </a:rPr>
              <a:t>= </a:t>
            </a:r>
            <a:r>
              <a:rPr lang="en-US" sz="4800" dirty="0">
                <a:solidFill>
                  <a:prstClr val="white"/>
                </a:solidFill>
                <a:latin typeface="Arial Black" pitchFamily="34" charset="0"/>
              </a:rPr>
              <a:t>36</a:t>
            </a:r>
          </a:p>
        </p:txBody>
      </p:sp>
    </p:spTree>
    <p:custDataLst>
      <p:tags r:id="rId1"/>
    </p:custDataLst>
    <p:extLst>
      <p:ext uri="{BB962C8B-B14F-4D97-AF65-F5344CB8AC3E}">
        <p14:creationId xmlns:p14="http://schemas.microsoft.com/office/powerpoint/2010/main" val="302983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3810000" cy="914400"/>
          </a:xfrm>
        </p:spPr>
        <p:txBody>
          <a:bodyPr/>
          <a:lstStyle/>
          <a:p>
            <a:endParaRPr lang="en-US" dirty="0"/>
          </a:p>
        </p:txBody>
      </p:sp>
      <p:pic>
        <p:nvPicPr>
          <p:cNvPr id="4" name="Content Placeholder 3"/>
          <p:cNvPicPr>
            <a:picLocks noGrp="1"/>
          </p:cNvPicPr>
          <p:nvPr>
            <p:ph idx="1"/>
          </p:nvPr>
        </p:nvPicPr>
        <p:blipFill>
          <a:blip r:embed="rId3" cstate="print"/>
          <a:srcRect/>
          <a:stretch>
            <a:fillRect/>
          </a:stretch>
        </p:blipFill>
        <p:spPr bwMode="auto">
          <a:xfrm>
            <a:off x="1143000" y="457200"/>
            <a:ext cx="1524000" cy="990599"/>
          </a:xfrm>
          <a:prstGeom prst="rect">
            <a:avLst/>
          </a:prstGeom>
          <a:noFill/>
          <a:ln w="9525">
            <a:noFill/>
            <a:miter lim="800000"/>
            <a:headEnd/>
            <a:tailEnd/>
          </a:ln>
        </p:spPr>
      </p:pic>
      <p:sp>
        <p:nvSpPr>
          <p:cNvPr id="5" name="TextBox 4"/>
          <p:cNvSpPr txBox="1"/>
          <p:nvPr/>
        </p:nvSpPr>
        <p:spPr>
          <a:xfrm>
            <a:off x="8305800" y="1371600"/>
            <a:ext cx="457200" cy="5201424"/>
          </a:xfrm>
          <a:prstGeom prst="rect">
            <a:avLst/>
          </a:prstGeom>
          <a:noFill/>
        </p:spPr>
        <p:txBody>
          <a:bodyPr wrap="square" rtlCol="0">
            <a:spAutoFit/>
          </a:bodyPr>
          <a:lstStyle/>
          <a:p>
            <a:r>
              <a:rPr lang="en-US" sz="4400" dirty="0">
                <a:solidFill>
                  <a:prstClr val="white"/>
                </a:solidFill>
              </a:rPr>
              <a:t>1</a:t>
            </a:r>
          </a:p>
          <a:p>
            <a:endParaRPr lang="en-US" sz="1600" dirty="0">
              <a:solidFill>
                <a:prstClr val="white"/>
              </a:solidFill>
            </a:endParaRPr>
          </a:p>
          <a:p>
            <a:r>
              <a:rPr lang="en-US" sz="4400" dirty="0">
                <a:solidFill>
                  <a:prstClr val="white"/>
                </a:solidFill>
              </a:rPr>
              <a:t>2</a:t>
            </a:r>
          </a:p>
          <a:p>
            <a:endParaRPr lang="en-US" sz="1600" dirty="0">
              <a:solidFill>
                <a:prstClr val="white"/>
              </a:solidFill>
            </a:endParaRPr>
          </a:p>
          <a:p>
            <a:r>
              <a:rPr lang="en-US" sz="4000" dirty="0">
                <a:solidFill>
                  <a:prstClr val="white"/>
                </a:solidFill>
              </a:rPr>
              <a:t>3</a:t>
            </a:r>
          </a:p>
          <a:p>
            <a:endParaRPr lang="en-US" sz="2000" dirty="0">
              <a:solidFill>
                <a:prstClr val="white"/>
              </a:solidFill>
            </a:endParaRPr>
          </a:p>
          <a:p>
            <a:r>
              <a:rPr lang="en-US" sz="4000" dirty="0">
                <a:solidFill>
                  <a:prstClr val="white"/>
                </a:solidFill>
              </a:rPr>
              <a:t>4</a:t>
            </a:r>
          </a:p>
          <a:p>
            <a:endParaRPr lang="en-US" sz="1600" dirty="0">
              <a:solidFill>
                <a:prstClr val="white"/>
              </a:solidFill>
            </a:endParaRPr>
          </a:p>
          <a:p>
            <a:r>
              <a:rPr lang="en-US" sz="4000" dirty="0">
                <a:solidFill>
                  <a:prstClr val="white"/>
                </a:solidFill>
              </a:rPr>
              <a:t>5</a:t>
            </a:r>
          </a:p>
          <a:p>
            <a:endParaRPr lang="en-US" sz="1600" dirty="0">
              <a:solidFill>
                <a:prstClr val="white"/>
              </a:solidFill>
            </a:endParaRPr>
          </a:p>
          <a:p>
            <a:r>
              <a:rPr lang="en-US" sz="4000" dirty="0">
                <a:solidFill>
                  <a:prstClr val="white"/>
                </a:solidFill>
              </a:rPr>
              <a:t>6</a:t>
            </a:r>
          </a:p>
        </p:txBody>
      </p:sp>
      <p:sp>
        <p:nvSpPr>
          <p:cNvPr id="7" name="TextBox 6"/>
          <p:cNvSpPr txBox="1"/>
          <p:nvPr/>
        </p:nvSpPr>
        <p:spPr>
          <a:xfrm>
            <a:off x="5029200" y="1371600"/>
            <a:ext cx="457200" cy="5201424"/>
          </a:xfrm>
          <a:prstGeom prst="rect">
            <a:avLst/>
          </a:prstGeom>
          <a:noFill/>
        </p:spPr>
        <p:txBody>
          <a:bodyPr wrap="square" rtlCol="0">
            <a:spAutoFit/>
          </a:bodyPr>
          <a:lstStyle/>
          <a:p>
            <a:r>
              <a:rPr lang="en-US" sz="4400" dirty="0">
                <a:solidFill>
                  <a:prstClr val="white"/>
                </a:solidFill>
              </a:rPr>
              <a:t>1</a:t>
            </a:r>
          </a:p>
          <a:p>
            <a:endParaRPr lang="en-US" sz="1600" dirty="0">
              <a:solidFill>
                <a:prstClr val="white"/>
              </a:solidFill>
            </a:endParaRPr>
          </a:p>
          <a:p>
            <a:r>
              <a:rPr lang="en-US" sz="4400" dirty="0">
                <a:solidFill>
                  <a:prstClr val="white"/>
                </a:solidFill>
              </a:rPr>
              <a:t>2</a:t>
            </a:r>
          </a:p>
          <a:p>
            <a:endParaRPr lang="en-US" sz="1600" dirty="0">
              <a:solidFill>
                <a:prstClr val="white"/>
              </a:solidFill>
            </a:endParaRPr>
          </a:p>
          <a:p>
            <a:r>
              <a:rPr lang="en-US" sz="4000" dirty="0">
                <a:solidFill>
                  <a:prstClr val="white"/>
                </a:solidFill>
              </a:rPr>
              <a:t>3</a:t>
            </a:r>
          </a:p>
          <a:p>
            <a:endParaRPr lang="en-US" sz="2000" dirty="0">
              <a:solidFill>
                <a:prstClr val="white"/>
              </a:solidFill>
            </a:endParaRPr>
          </a:p>
          <a:p>
            <a:r>
              <a:rPr lang="en-US" sz="4000" dirty="0">
                <a:solidFill>
                  <a:prstClr val="white"/>
                </a:solidFill>
              </a:rPr>
              <a:t>4</a:t>
            </a:r>
          </a:p>
          <a:p>
            <a:endParaRPr lang="en-US" sz="1600" dirty="0">
              <a:solidFill>
                <a:prstClr val="white"/>
              </a:solidFill>
            </a:endParaRPr>
          </a:p>
          <a:p>
            <a:r>
              <a:rPr lang="en-US" sz="4000" dirty="0">
                <a:solidFill>
                  <a:prstClr val="white"/>
                </a:solidFill>
              </a:rPr>
              <a:t>5</a:t>
            </a:r>
          </a:p>
          <a:p>
            <a:endParaRPr lang="en-US" sz="1600" dirty="0">
              <a:solidFill>
                <a:prstClr val="white"/>
              </a:solidFill>
            </a:endParaRPr>
          </a:p>
          <a:p>
            <a:r>
              <a:rPr lang="en-US" sz="4000" dirty="0">
                <a:solidFill>
                  <a:prstClr val="white"/>
                </a:solidFill>
              </a:rPr>
              <a:t>6</a:t>
            </a:r>
          </a:p>
        </p:txBody>
      </p:sp>
      <p:grpSp>
        <p:nvGrpSpPr>
          <p:cNvPr id="36" name="Group 35"/>
          <p:cNvGrpSpPr/>
          <p:nvPr/>
        </p:nvGrpSpPr>
        <p:grpSpPr>
          <a:xfrm>
            <a:off x="5486400" y="1828800"/>
            <a:ext cx="2895600" cy="4191000"/>
            <a:chOff x="5486400" y="1828800"/>
            <a:chExt cx="2895600" cy="4191000"/>
          </a:xfrm>
        </p:grpSpPr>
        <p:cxnSp>
          <p:nvCxnSpPr>
            <p:cNvPr id="9" name="Straight Arrow Connector 8"/>
            <p:cNvCxnSpPr/>
            <p:nvPr/>
          </p:nvCxnSpPr>
          <p:spPr>
            <a:xfrm>
              <a:off x="5486400" y="1828800"/>
              <a:ext cx="28194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562600" y="1828800"/>
              <a:ext cx="2743200" cy="9144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62600" y="1828800"/>
              <a:ext cx="2743200" cy="1752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62600" y="1828800"/>
              <a:ext cx="2819400" cy="2743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86400" y="1828800"/>
              <a:ext cx="2895600" cy="3505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86400" y="1828800"/>
              <a:ext cx="2895600" cy="41910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828800" y="1371600"/>
            <a:ext cx="3352800" cy="5201424"/>
            <a:chOff x="5029200" y="1371600"/>
            <a:chExt cx="3352800" cy="5201424"/>
          </a:xfrm>
        </p:grpSpPr>
        <p:sp>
          <p:nvSpPr>
            <p:cNvPr id="27" name="TextBox 26"/>
            <p:cNvSpPr txBox="1"/>
            <p:nvPr/>
          </p:nvSpPr>
          <p:spPr>
            <a:xfrm>
              <a:off x="5029200" y="1371600"/>
              <a:ext cx="457200" cy="5201424"/>
            </a:xfrm>
            <a:prstGeom prst="rect">
              <a:avLst/>
            </a:prstGeom>
            <a:noFill/>
          </p:spPr>
          <p:txBody>
            <a:bodyPr wrap="square" rtlCol="0">
              <a:spAutoFit/>
            </a:bodyPr>
            <a:lstStyle/>
            <a:p>
              <a:r>
                <a:rPr lang="en-US" sz="4400" dirty="0">
                  <a:solidFill>
                    <a:prstClr val="white"/>
                  </a:solidFill>
                </a:rPr>
                <a:t>1</a:t>
              </a:r>
            </a:p>
            <a:p>
              <a:endParaRPr lang="en-US" sz="1600" dirty="0">
                <a:solidFill>
                  <a:prstClr val="white"/>
                </a:solidFill>
              </a:endParaRPr>
            </a:p>
            <a:p>
              <a:r>
                <a:rPr lang="en-US" sz="4400" dirty="0">
                  <a:solidFill>
                    <a:prstClr val="white"/>
                  </a:solidFill>
                </a:rPr>
                <a:t>2</a:t>
              </a:r>
            </a:p>
            <a:p>
              <a:endParaRPr lang="en-US" sz="1600" dirty="0">
                <a:solidFill>
                  <a:prstClr val="white"/>
                </a:solidFill>
              </a:endParaRPr>
            </a:p>
            <a:p>
              <a:r>
                <a:rPr lang="en-US" sz="4000" dirty="0">
                  <a:solidFill>
                    <a:prstClr val="white"/>
                  </a:solidFill>
                </a:rPr>
                <a:t>3</a:t>
              </a:r>
            </a:p>
            <a:p>
              <a:endParaRPr lang="en-US" sz="2000" dirty="0">
                <a:solidFill>
                  <a:prstClr val="white"/>
                </a:solidFill>
              </a:endParaRPr>
            </a:p>
            <a:p>
              <a:r>
                <a:rPr lang="en-US" sz="4000" dirty="0">
                  <a:solidFill>
                    <a:prstClr val="white"/>
                  </a:solidFill>
                </a:rPr>
                <a:t>4</a:t>
              </a:r>
            </a:p>
            <a:p>
              <a:endParaRPr lang="en-US" sz="1600" dirty="0">
                <a:solidFill>
                  <a:prstClr val="white"/>
                </a:solidFill>
              </a:endParaRPr>
            </a:p>
            <a:p>
              <a:r>
                <a:rPr lang="en-US" sz="4000" dirty="0">
                  <a:solidFill>
                    <a:prstClr val="white"/>
                  </a:solidFill>
                </a:rPr>
                <a:t>5</a:t>
              </a:r>
            </a:p>
            <a:p>
              <a:endParaRPr lang="en-US" sz="1600" dirty="0">
                <a:solidFill>
                  <a:prstClr val="white"/>
                </a:solidFill>
              </a:endParaRPr>
            </a:p>
            <a:p>
              <a:r>
                <a:rPr lang="en-US" sz="4000" dirty="0">
                  <a:solidFill>
                    <a:prstClr val="white"/>
                  </a:solidFill>
                </a:rPr>
                <a:t>6</a:t>
              </a:r>
            </a:p>
          </p:txBody>
        </p:sp>
        <p:cxnSp>
          <p:nvCxnSpPr>
            <p:cNvPr id="28" name="Straight Arrow Connector 27"/>
            <p:cNvCxnSpPr/>
            <p:nvPr/>
          </p:nvCxnSpPr>
          <p:spPr>
            <a:xfrm>
              <a:off x="5486400" y="1828800"/>
              <a:ext cx="28194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562600" y="1828800"/>
              <a:ext cx="2743200" cy="9144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562600" y="1828800"/>
              <a:ext cx="2743200" cy="1752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62600" y="1828800"/>
              <a:ext cx="2819400" cy="2743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86400" y="1828800"/>
              <a:ext cx="2895600" cy="3505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486400" y="1828800"/>
              <a:ext cx="2895600" cy="41910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grpSp>
      <p:pic>
        <p:nvPicPr>
          <p:cNvPr id="34" name="Picture 33"/>
          <p:cNvPicPr/>
          <p:nvPr/>
        </p:nvPicPr>
        <p:blipFill>
          <a:blip r:embed="rId3" cstate="print"/>
          <a:srcRect/>
          <a:stretch>
            <a:fillRect/>
          </a:stretch>
        </p:blipFill>
        <p:spPr bwMode="auto">
          <a:xfrm>
            <a:off x="2895600" y="381000"/>
            <a:ext cx="1524000" cy="1066800"/>
          </a:xfrm>
          <a:prstGeom prst="rect">
            <a:avLst/>
          </a:prstGeom>
          <a:noFill/>
          <a:ln w="9525">
            <a:noFill/>
            <a:miter lim="800000"/>
            <a:headEnd/>
            <a:tailEnd/>
          </a:ln>
        </p:spPr>
      </p:pic>
      <p:sp>
        <p:nvSpPr>
          <p:cNvPr id="35" name="TextBox 34"/>
          <p:cNvSpPr txBox="1"/>
          <p:nvPr/>
        </p:nvSpPr>
        <p:spPr>
          <a:xfrm>
            <a:off x="3733800" y="432137"/>
            <a:ext cx="914400" cy="1015663"/>
          </a:xfrm>
          <a:prstGeom prst="rect">
            <a:avLst/>
          </a:prstGeom>
          <a:solidFill>
            <a:schemeClr val="bg1"/>
          </a:solidFill>
        </p:spPr>
        <p:txBody>
          <a:bodyPr wrap="square" rtlCol="0">
            <a:spAutoFit/>
          </a:bodyPr>
          <a:lstStyle/>
          <a:p>
            <a:r>
              <a:rPr lang="en-US" sz="6000" dirty="0">
                <a:solidFill>
                  <a:prstClr val="black"/>
                </a:solidFill>
              </a:rPr>
              <a:t>N</a:t>
            </a:r>
          </a:p>
        </p:txBody>
      </p:sp>
      <p:sp>
        <p:nvSpPr>
          <p:cNvPr id="23" name="TextBox 22"/>
          <p:cNvSpPr txBox="1"/>
          <p:nvPr/>
        </p:nvSpPr>
        <p:spPr>
          <a:xfrm>
            <a:off x="4419600" y="609600"/>
            <a:ext cx="1524000" cy="769441"/>
          </a:xfrm>
          <a:prstGeom prst="rect">
            <a:avLst/>
          </a:prstGeom>
          <a:noFill/>
        </p:spPr>
        <p:txBody>
          <a:bodyPr wrap="square" rtlCol="0">
            <a:spAutoFit/>
          </a:bodyPr>
          <a:lstStyle/>
          <a:p>
            <a:r>
              <a:rPr lang="en-US" sz="4400" dirty="0">
                <a:solidFill>
                  <a:prstClr val="white"/>
                </a:solidFill>
                <a:latin typeface="Arial" pitchFamily="34" charset="0"/>
                <a:cs typeface="Arial" pitchFamily="34" charset="0"/>
              </a:rPr>
              <a:t>6 x 6 </a:t>
            </a:r>
          </a:p>
        </p:txBody>
      </p:sp>
      <p:sp>
        <p:nvSpPr>
          <p:cNvPr id="25" name="TextBox 24"/>
          <p:cNvSpPr txBox="1"/>
          <p:nvPr/>
        </p:nvSpPr>
        <p:spPr>
          <a:xfrm>
            <a:off x="5715000" y="609600"/>
            <a:ext cx="1752600" cy="769441"/>
          </a:xfrm>
          <a:prstGeom prst="rect">
            <a:avLst/>
          </a:prstGeom>
          <a:noFill/>
        </p:spPr>
        <p:txBody>
          <a:bodyPr wrap="square" rtlCol="0">
            <a:spAutoFit/>
          </a:bodyPr>
          <a:lstStyle/>
          <a:p>
            <a:r>
              <a:rPr lang="en-US" sz="4400" dirty="0">
                <a:solidFill>
                  <a:prstClr val="white"/>
                </a:solidFill>
                <a:latin typeface="Arial" pitchFamily="34" charset="0"/>
                <a:cs typeface="Arial" pitchFamily="34" charset="0"/>
              </a:rPr>
              <a:t>x 6</a:t>
            </a:r>
          </a:p>
        </p:txBody>
      </p:sp>
      <p:sp>
        <p:nvSpPr>
          <p:cNvPr id="37" name="TextBox 36"/>
          <p:cNvSpPr txBox="1"/>
          <p:nvPr/>
        </p:nvSpPr>
        <p:spPr>
          <a:xfrm>
            <a:off x="6781800" y="609600"/>
            <a:ext cx="1981200" cy="769441"/>
          </a:xfrm>
          <a:prstGeom prst="rect">
            <a:avLst/>
          </a:prstGeom>
          <a:noFill/>
        </p:spPr>
        <p:txBody>
          <a:bodyPr wrap="square" rtlCol="0">
            <a:spAutoFit/>
          </a:bodyPr>
          <a:lstStyle/>
          <a:p>
            <a:r>
              <a:rPr lang="en-US" sz="4400" dirty="0">
                <a:solidFill>
                  <a:prstClr val="white"/>
                </a:solidFill>
                <a:latin typeface="Arial Black" pitchFamily="34" charset="0"/>
              </a:rPr>
              <a:t>= 216</a:t>
            </a:r>
          </a:p>
        </p:txBody>
      </p:sp>
    </p:spTree>
    <p:custDataLst>
      <p:tags r:id="rId1"/>
    </p:custDataLst>
    <p:extLst>
      <p:ext uri="{BB962C8B-B14F-4D97-AF65-F5344CB8AC3E}">
        <p14:creationId xmlns:p14="http://schemas.microsoft.com/office/powerpoint/2010/main" val="258341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3810000" cy="914400"/>
          </a:xfrm>
        </p:spPr>
        <p:txBody>
          <a:bodyPr/>
          <a:lstStyle/>
          <a:p>
            <a:endParaRPr lang="en-US" dirty="0"/>
          </a:p>
        </p:txBody>
      </p:sp>
      <p:pic>
        <p:nvPicPr>
          <p:cNvPr id="4" name="Content Placeholder 3"/>
          <p:cNvPicPr>
            <a:picLocks noGrp="1"/>
          </p:cNvPicPr>
          <p:nvPr>
            <p:ph idx="1"/>
          </p:nvPr>
        </p:nvPicPr>
        <p:blipFill>
          <a:blip r:embed="rId3" cstate="print"/>
          <a:srcRect/>
          <a:stretch>
            <a:fillRect/>
          </a:stretch>
        </p:blipFill>
        <p:spPr bwMode="auto">
          <a:xfrm>
            <a:off x="1143000" y="457200"/>
            <a:ext cx="1524000" cy="990599"/>
          </a:xfrm>
          <a:prstGeom prst="rect">
            <a:avLst/>
          </a:prstGeom>
          <a:noFill/>
          <a:ln w="9525">
            <a:noFill/>
            <a:miter lim="800000"/>
            <a:headEnd/>
            <a:tailEnd/>
          </a:ln>
        </p:spPr>
      </p:pic>
      <p:sp>
        <p:nvSpPr>
          <p:cNvPr id="5" name="TextBox 4"/>
          <p:cNvSpPr txBox="1"/>
          <p:nvPr/>
        </p:nvSpPr>
        <p:spPr>
          <a:xfrm>
            <a:off x="8305800" y="1371600"/>
            <a:ext cx="457200" cy="5201424"/>
          </a:xfrm>
          <a:prstGeom prst="rect">
            <a:avLst/>
          </a:prstGeom>
          <a:noFill/>
        </p:spPr>
        <p:txBody>
          <a:bodyPr wrap="square" rtlCol="0">
            <a:spAutoFit/>
          </a:bodyPr>
          <a:lstStyle/>
          <a:p>
            <a:r>
              <a:rPr lang="en-US" sz="4400" dirty="0">
                <a:solidFill>
                  <a:prstClr val="white"/>
                </a:solidFill>
                <a:latin typeface="Arial" pitchFamily="34" charset="0"/>
                <a:cs typeface="Arial" pitchFamily="34" charset="0"/>
              </a:rPr>
              <a:t>1</a:t>
            </a:r>
          </a:p>
          <a:p>
            <a:endParaRPr lang="en-US" sz="1600" dirty="0">
              <a:solidFill>
                <a:prstClr val="white"/>
              </a:solidFill>
              <a:latin typeface="Arial" pitchFamily="34" charset="0"/>
              <a:cs typeface="Arial" pitchFamily="34" charset="0"/>
            </a:endParaRPr>
          </a:p>
          <a:p>
            <a:r>
              <a:rPr lang="en-US" sz="4400" dirty="0">
                <a:solidFill>
                  <a:prstClr val="white"/>
                </a:solidFill>
                <a:latin typeface="Arial" pitchFamily="34" charset="0"/>
                <a:cs typeface="Arial" pitchFamily="34" charset="0"/>
              </a:rPr>
              <a:t>2</a:t>
            </a:r>
          </a:p>
          <a:p>
            <a:endParaRPr lang="en-US" sz="1600" dirty="0">
              <a:solidFill>
                <a:prstClr val="white"/>
              </a:solidFill>
              <a:latin typeface="Arial" pitchFamily="34" charset="0"/>
              <a:cs typeface="Arial" pitchFamily="34" charset="0"/>
            </a:endParaRPr>
          </a:p>
          <a:p>
            <a:r>
              <a:rPr lang="en-US" sz="4000" dirty="0">
                <a:solidFill>
                  <a:prstClr val="white"/>
                </a:solidFill>
                <a:latin typeface="Arial" pitchFamily="34" charset="0"/>
                <a:cs typeface="Arial" pitchFamily="34" charset="0"/>
              </a:rPr>
              <a:t>3</a:t>
            </a:r>
          </a:p>
          <a:p>
            <a:endParaRPr lang="en-US" sz="2000" dirty="0">
              <a:solidFill>
                <a:prstClr val="white"/>
              </a:solidFill>
              <a:latin typeface="Arial" pitchFamily="34" charset="0"/>
              <a:cs typeface="Arial" pitchFamily="34" charset="0"/>
            </a:endParaRPr>
          </a:p>
          <a:p>
            <a:r>
              <a:rPr lang="en-US" sz="4000" dirty="0">
                <a:solidFill>
                  <a:prstClr val="white"/>
                </a:solidFill>
                <a:latin typeface="Arial" pitchFamily="34" charset="0"/>
                <a:cs typeface="Arial" pitchFamily="34" charset="0"/>
              </a:rPr>
              <a:t>4</a:t>
            </a:r>
          </a:p>
          <a:p>
            <a:endParaRPr lang="en-US" sz="1600" dirty="0">
              <a:solidFill>
                <a:prstClr val="white"/>
              </a:solidFill>
              <a:latin typeface="Arial" pitchFamily="34" charset="0"/>
              <a:cs typeface="Arial" pitchFamily="34" charset="0"/>
            </a:endParaRPr>
          </a:p>
          <a:p>
            <a:r>
              <a:rPr lang="en-US" sz="4000" dirty="0">
                <a:solidFill>
                  <a:prstClr val="white"/>
                </a:solidFill>
                <a:latin typeface="Arial" pitchFamily="34" charset="0"/>
                <a:cs typeface="Arial" pitchFamily="34" charset="0"/>
              </a:rPr>
              <a:t>5</a:t>
            </a:r>
          </a:p>
          <a:p>
            <a:endParaRPr lang="en-US" sz="1600" dirty="0">
              <a:solidFill>
                <a:prstClr val="white"/>
              </a:solidFill>
              <a:latin typeface="Arial" pitchFamily="34" charset="0"/>
              <a:cs typeface="Arial" pitchFamily="34" charset="0"/>
            </a:endParaRPr>
          </a:p>
          <a:p>
            <a:r>
              <a:rPr lang="en-US" sz="4000" dirty="0">
                <a:solidFill>
                  <a:prstClr val="white"/>
                </a:solidFill>
                <a:latin typeface="Arial" pitchFamily="34" charset="0"/>
                <a:cs typeface="Arial" pitchFamily="34" charset="0"/>
              </a:rPr>
              <a:t>6</a:t>
            </a:r>
          </a:p>
        </p:txBody>
      </p:sp>
      <p:sp>
        <p:nvSpPr>
          <p:cNvPr id="7" name="TextBox 6"/>
          <p:cNvSpPr txBox="1"/>
          <p:nvPr/>
        </p:nvSpPr>
        <p:spPr>
          <a:xfrm>
            <a:off x="5029200" y="1371600"/>
            <a:ext cx="457200" cy="5201424"/>
          </a:xfrm>
          <a:prstGeom prst="rect">
            <a:avLst/>
          </a:prstGeom>
          <a:noFill/>
        </p:spPr>
        <p:txBody>
          <a:bodyPr wrap="square" rtlCol="0">
            <a:spAutoFit/>
          </a:bodyPr>
          <a:lstStyle/>
          <a:p>
            <a:r>
              <a:rPr lang="en-US" sz="4400" dirty="0">
                <a:solidFill>
                  <a:prstClr val="white"/>
                </a:solidFill>
                <a:latin typeface="Arial" pitchFamily="34" charset="0"/>
                <a:cs typeface="Arial" pitchFamily="34" charset="0"/>
              </a:rPr>
              <a:t>1</a:t>
            </a:r>
          </a:p>
          <a:p>
            <a:endParaRPr lang="en-US" sz="1600" dirty="0">
              <a:solidFill>
                <a:prstClr val="white"/>
              </a:solidFill>
              <a:latin typeface="Arial" pitchFamily="34" charset="0"/>
              <a:cs typeface="Arial" pitchFamily="34" charset="0"/>
            </a:endParaRPr>
          </a:p>
          <a:p>
            <a:r>
              <a:rPr lang="en-US" sz="4400" dirty="0">
                <a:solidFill>
                  <a:prstClr val="white"/>
                </a:solidFill>
                <a:latin typeface="Arial" pitchFamily="34" charset="0"/>
                <a:cs typeface="Arial" pitchFamily="34" charset="0"/>
              </a:rPr>
              <a:t>2</a:t>
            </a:r>
          </a:p>
          <a:p>
            <a:endParaRPr lang="en-US" sz="1600" dirty="0">
              <a:solidFill>
                <a:prstClr val="white"/>
              </a:solidFill>
              <a:latin typeface="Arial" pitchFamily="34" charset="0"/>
              <a:cs typeface="Arial" pitchFamily="34" charset="0"/>
            </a:endParaRPr>
          </a:p>
          <a:p>
            <a:r>
              <a:rPr lang="en-US" sz="4000" dirty="0">
                <a:solidFill>
                  <a:prstClr val="white"/>
                </a:solidFill>
                <a:latin typeface="Arial" pitchFamily="34" charset="0"/>
                <a:cs typeface="Arial" pitchFamily="34" charset="0"/>
              </a:rPr>
              <a:t>3</a:t>
            </a:r>
          </a:p>
          <a:p>
            <a:endParaRPr lang="en-US" sz="2000" dirty="0">
              <a:solidFill>
                <a:prstClr val="white"/>
              </a:solidFill>
              <a:latin typeface="Arial" pitchFamily="34" charset="0"/>
              <a:cs typeface="Arial" pitchFamily="34" charset="0"/>
            </a:endParaRPr>
          </a:p>
          <a:p>
            <a:r>
              <a:rPr lang="en-US" sz="4000" dirty="0">
                <a:solidFill>
                  <a:prstClr val="white"/>
                </a:solidFill>
                <a:latin typeface="Arial" pitchFamily="34" charset="0"/>
                <a:cs typeface="Arial" pitchFamily="34" charset="0"/>
              </a:rPr>
              <a:t>4</a:t>
            </a:r>
          </a:p>
          <a:p>
            <a:endParaRPr lang="en-US" sz="1600" dirty="0">
              <a:solidFill>
                <a:prstClr val="white"/>
              </a:solidFill>
              <a:latin typeface="Arial" pitchFamily="34" charset="0"/>
              <a:cs typeface="Arial" pitchFamily="34" charset="0"/>
            </a:endParaRPr>
          </a:p>
          <a:p>
            <a:r>
              <a:rPr lang="en-US" sz="4000" dirty="0">
                <a:solidFill>
                  <a:prstClr val="white"/>
                </a:solidFill>
                <a:latin typeface="Arial" pitchFamily="34" charset="0"/>
                <a:cs typeface="Arial" pitchFamily="34" charset="0"/>
              </a:rPr>
              <a:t>5</a:t>
            </a:r>
          </a:p>
          <a:p>
            <a:endParaRPr lang="en-US" sz="1600" dirty="0">
              <a:solidFill>
                <a:prstClr val="white"/>
              </a:solidFill>
              <a:latin typeface="Arial" pitchFamily="34" charset="0"/>
              <a:cs typeface="Arial" pitchFamily="34" charset="0"/>
            </a:endParaRPr>
          </a:p>
          <a:p>
            <a:r>
              <a:rPr lang="en-US" sz="4000" dirty="0">
                <a:solidFill>
                  <a:prstClr val="white"/>
                </a:solidFill>
                <a:latin typeface="Arial" pitchFamily="34" charset="0"/>
                <a:cs typeface="Arial" pitchFamily="34" charset="0"/>
              </a:rPr>
              <a:t>6</a:t>
            </a:r>
          </a:p>
        </p:txBody>
      </p:sp>
      <p:grpSp>
        <p:nvGrpSpPr>
          <p:cNvPr id="36" name="Group 35"/>
          <p:cNvGrpSpPr/>
          <p:nvPr/>
        </p:nvGrpSpPr>
        <p:grpSpPr>
          <a:xfrm>
            <a:off x="5486400" y="1828800"/>
            <a:ext cx="2895600" cy="4191000"/>
            <a:chOff x="5486400" y="1828800"/>
            <a:chExt cx="2895600" cy="4191000"/>
          </a:xfrm>
        </p:grpSpPr>
        <p:cxnSp>
          <p:nvCxnSpPr>
            <p:cNvPr id="9" name="Straight Arrow Connector 8"/>
            <p:cNvCxnSpPr/>
            <p:nvPr/>
          </p:nvCxnSpPr>
          <p:spPr>
            <a:xfrm>
              <a:off x="5486400" y="1828800"/>
              <a:ext cx="28194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562600" y="1828800"/>
              <a:ext cx="2743200" cy="9144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62600" y="1828800"/>
              <a:ext cx="2743200" cy="1752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62600" y="1828800"/>
              <a:ext cx="2819400" cy="2743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86400" y="1828800"/>
              <a:ext cx="2895600" cy="3505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86400" y="1828800"/>
              <a:ext cx="2895600" cy="41910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828800" y="1371600"/>
            <a:ext cx="3352800" cy="5201424"/>
            <a:chOff x="5029200" y="1371600"/>
            <a:chExt cx="3352800" cy="5201424"/>
          </a:xfrm>
        </p:grpSpPr>
        <p:sp>
          <p:nvSpPr>
            <p:cNvPr id="27" name="TextBox 26"/>
            <p:cNvSpPr txBox="1"/>
            <p:nvPr/>
          </p:nvSpPr>
          <p:spPr>
            <a:xfrm>
              <a:off x="5029200" y="1371600"/>
              <a:ext cx="457200" cy="5201424"/>
            </a:xfrm>
            <a:prstGeom prst="rect">
              <a:avLst/>
            </a:prstGeom>
            <a:noFill/>
          </p:spPr>
          <p:txBody>
            <a:bodyPr wrap="square" rtlCol="0">
              <a:spAutoFit/>
            </a:bodyPr>
            <a:lstStyle/>
            <a:p>
              <a:r>
                <a:rPr lang="en-US" sz="4400" dirty="0">
                  <a:solidFill>
                    <a:prstClr val="white"/>
                  </a:solidFill>
                  <a:latin typeface="Arial" pitchFamily="34" charset="0"/>
                  <a:cs typeface="Arial" pitchFamily="34" charset="0"/>
                </a:rPr>
                <a:t>1</a:t>
              </a:r>
            </a:p>
            <a:p>
              <a:endParaRPr lang="en-US" sz="1600" dirty="0">
                <a:solidFill>
                  <a:prstClr val="white"/>
                </a:solidFill>
                <a:latin typeface="Arial" pitchFamily="34" charset="0"/>
                <a:cs typeface="Arial" pitchFamily="34" charset="0"/>
              </a:endParaRPr>
            </a:p>
            <a:p>
              <a:r>
                <a:rPr lang="en-US" sz="4400" dirty="0">
                  <a:solidFill>
                    <a:prstClr val="white"/>
                  </a:solidFill>
                  <a:latin typeface="Arial" pitchFamily="34" charset="0"/>
                  <a:cs typeface="Arial" pitchFamily="34" charset="0"/>
                </a:rPr>
                <a:t>2</a:t>
              </a:r>
            </a:p>
            <a:p>
              <a:endParaRPr lang="en-US" sz="1600" dirty="0">
                <a:solidFill>
                  <a:prstClr val="white"/>
                </a:solidFill>
                <a:latin typeface="Arial" pitchFamily="34" charset="0"/>
                <a:cs typeface="Arial" pitchFamily="34" charset="0"/>
              </a:endParaRPr>
            </a:p>
            <a:p>
              <a:r>
                <a:rPr lang="en-US" sz="4000" dirty="0">
                  <a:solidFill>
                    <a:prstClr val="white"/>
                  </a:solidFill>
                  <a:latin typeface="Arial" pitchFamily="34" charset="0"/>
                  <a:cs typeface="Arial" pitchFamily="34" charset="0"/>
                </a:rPr>
                <a:t>3</a:t>
              </a:r>
            </a:p>
            <a:p>
              <a:endParaRPr lang="en-US" sz="2000" dirty="0">
                <a:solidFill>
                  <a:prstClr val="white"/>
                </a:solidFill>
                <a:latin typeface="Arial" pitchFamily="34" charset="0"/>
                <a:cs typeface="Arial" pitchFamily="34" charset="0"/>
              </a:endParaRPr>
            </a:p>
            <a:p>
              <a:r>
                <a:rPr lang="en-US" sz="4000" dirty="0">
                  <a:solidFill>
                    <a:prstClr val="white"/>
                  </a:solidFill>
                  <a:latin typeface="Arial" pitchFamily="34" charset="0"/>
                  <a:cs typeface="Arial" pitchFamily="34" charset="0"/>
                </a:rPr>
                <a:t>4</a:t>
              </a:r>
            </a:p>
            <a:p>
              <a:endParaRPr lang="en-US" sz="1600" dirty="0">
                <a:solidFill>
                  <a:prstClr val="white"/>
                </a:solidFill>
                <a:latin typeface="Arial" pitchFamily="34" charset="0"/>
                <a:cs typeface="Arial" pitchFamily="34" charset="0"/>
              </a:endParaRPr>
            </a:p>
            <a:p>
              <a:r>
                <a:rPr lang="en-US" sz="4000" dirty="0">
                  <a:solidFill>
                    <a:prstClr val="white"/>
                  </a:solidFill>
                  <a:latin typeface="Arial" pitchFamily="34" charset="0"/>
                  <a:cs typeface="Arial" pitchFamily="34" charset="0"/>
                </a:rPr>
                <a:t>5</a:t>
              </a:r>
            </a:p>
            <a:p>
              <a:endParaRPr lang="en-US" sz="1600" dirty="0">
                <a:solidFill>
                  <a:prstClr val="white"/>
                </a:solidFill>
                <a:latin typeface="Arial" pitchFamily="34" charset="0"/>
                <a:cs typeface="Arial" pitchFamily="34" charset="0"/>
              </a:endParaRPr>
            </a:p>
            <a:p>
              <a:r>
                <a:rPr lang="en-US" sz="4000" dirty="0">
                  <a:solidFill>
                    <a:prstClr val="white"/>
                  </a:solidFill>
                  <a:latin typeface="Arial" pitchFamily="34" charset="0"/>
                  <a:cs typeface="Arial" pitchFamily="34" charset="0"/>
                </a:rPr>
                <a:t>6</a:t>
              </a:r>
            </a:p>
          </p:txBody>
        </p:sp>
        <p:cxnSp>
          <p:nvCxnSpPr>
            <p:cNvPr id="28" name="Straight Arrow Connector 27"/>
            <p:cNvCxnSpPr/>
            <p:nvPr/>
          </p:nvCxnSpPr>
          <p:spPr>
            <a:xfrm>
              <a:off x="5486400" y="1828800"/>
              <a:ext cx="28194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562600" y="1828800"/>
              <a:ext cx="2743200" cy="9144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562600" y="1828800"/>
              <a:ext cx="2743200" cy="1752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62600" y="1828800"/>
              <a:ext cx="2819400" cy="2743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86400" y="1828800"/>
              <a:ext cx="2895600" cy="3505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486400" y="1828800"/>
              <a:ext cx="2895600" cy="41910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grpSp>
      <p:pic>
        <p:nvPicPr>
          <p:cNvPr id="34" name="Picture 33"/>
          <p:cNvPicPr/>
          <p:nvPr/>
        </p:nvPicPr>
        <p:blipFill>
          <a:blip r:embed="rId3" cstate="print"/>
          <a:srcRect/>
          <a:stretch>
            <a:fillRect/>
          </a:stretch>
        </p:blipFill>
        <p:spPr bwMode="auto">
          <a:xfrm>
            <a:off x="2895600" y="381000"/>
            <a:ext cx="1524000" cy="1066800"/>
          </a:xfrm>
          <a:prstGeom prst="rect">
            <a:avLst/>
          </a:prstGeom>
          <a:noFill/>
          <a:ln w="9525">
            <a:noFill/>
            <a:miter lim="800000"/>
            <a:headEnd/>
            <a:tailEnd/>
          </a:ln>
        </p:spPr>
      </p:pic>
      <p:sp>
        <p:nvSpPr>
          <p:cNvPr id="35" name="TextBox 34"/>
          <p:cNvSpPr txBox="1"/>
          <p:nvPr/>
        </p:nvSpPr>
        <p:spPr>
          <a:xfrm>
            <a:off x="3733800" y="381000"/>
            <a:ext cx="914400" cy="1107996"/>
          </a:xfrm>
          <a:prstGeom prst="rect">
            <a:avLst/>
          </a:prstGeom>
          <a:solidFill>
            <a:schemeClr val="bg1"/>
          </a:solidFill>
        </p:spPr>
        <p:txBody>
          <a:bodyPr wrap="square" rtlCol="0">
            <a:spAutoFit/>
          </a:bodyPr>
          <a:lstStyle/>
          <a:p>
            <a:r>
              <a:rPr lang="en-US" sz="6600" dirty="0">
                <a:solidFill>
                  <a:prstClr val="black"/>
                </a:solidFill>
              </a:rPr>
              <a:t>N</a:t>
            </a:r>
          </a:p>
        </p:txBody>
      </p:sp>
      <p:sp>
        <p:nvSpPr>
          <p:cNvPr id="23" name="TextBox 22"/>
          <p:cNvSpPr txBox="1"/>
          <p:nvPr/>
        </p:nvSpPr>
        <p:spPr>
          <a:xfrm>
            <a:off x="4419600" y="609600"/>
            <a:ext cx="2476500" cy="769441"/>
          </a:xfrm>
          <a:prstGeom prst="rect">
            <a:avLst/>
          </a:prstGeom>
          <a:noFill/>
        </p:spPr>
        <p:txBody>
          <a:bodyPr wrap="square" rtlCol="0">
            <a:spAutoFit/>
          </a:bodyPr>
          <a:lstStyle/>
          <a:p>
            <a:r>
              <a:rPr lang="en-US" sz="4400" dirty="0">
                <a:solidFill>
                  <a:prstClr val="white"/>
                </a:solidFill>
                <a:latin typeface="Arial" pitchFamily="34" charset="0"/>
                <a:cs typeface="Arial" pitchFamily="34" charset="0"/>
              </a:rPr>
              <a:t>6 x 6 x 6 </a:t>
            </a:r>
          </a:p>
        </p:txBody>
      </p:sp>
      <p:sp>
        <p:nvSpPr>
          <p:cNvPr id="37" name="TextBox 36"/>
          <p:cNvSpPr txBox="1"/>
          <p:nvPr/>
        </p:nvSpPr>
        <p:spPr>
          <a:xfrm>
            <a:off x="6781800" y="609600"/>
            <a:ext cx="1981200" cy="769441"/>
          </a:xfrm>
          <a:prstGeom prst="rect">
            <a:avLst/>
          </a:prstGeom>
          <a:noFill/>
        </p:spPr>
        <p:txBody>
          <a:bodyPr wrap="square" rtlCol="0">
            <a:spAutoFit/>
          </a:bodyPr>
          <a:lstStyle/>
          <a:p>
            <a:r>
              <a:rPr lang="en-US" sz="4400" dirty="0">
                <a:solidFill>
                  <a:prstClr val="white"/>
                </a:solidFill>
                <a:latin typeface="Arial Black" pitchFamily="34" charset="0"/>
              </a:rPr>
              <a:t>= 216</a:t>
            </a:r>
          </a:p>
        </p:txBody>
      </p:sp>
      <p:sp>
        <p:nvSpPr>
          <p:cNvPr id="3" name="Oval 2"/>
          <p:cNvSpPr/>
          <p:nvPr/>
        </p:nvSpPr>
        <p:spPr>
          <a:xfrm>
            <a:off x="1524000" y="3200400"/>
            <a:ext cx="1066800"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4724400" y="4876800"/>
            <a:ext cx="1066800"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8001000" y="1379041"/>
            <a:ext cx="1066800"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84387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fltVal val="0"/>
                                          </p:val>
                                        </p:tav>
                                        <p:tav tm="100000">
                                          <p:val>
                                            <p:strVal val="#ppt_w"/>
                                          </p:val>
                                        </p:tav>
                                      </p:tavLst>
                                    </p:anim>
                                    <p:anim calcmode="lin" valueType="num">
                                      <p:cBhvr>
                                        <p:cTn id="15" dur="500" fill="hold"/>
                                        <p:tgtEl>
                                          <p:spTgt spid="38"/>
                                        </p:tgtEl>
                                        <p:attrNameLst>
                                          <p:attrName>ppt_h</p:attrName>
                                        </p:attrNameLst>
                                      </p:cBhvr>
                                      <p:tavLst>
                                        <p:tav tm="0">
                                          <p:val>
                                            <p:fltVal val="0"/>
                                          </p:val>
                                        </p:tav>
                                        <p:tav tm="100000">
                                          <p:val>
                                            <p:strVal val="#ppt_h"/>
                                          </p:val>
                                        </p:tav>
                                      </p:tavLst>
                                    </p:anim>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7772400" cy="914400"/>
          </a:xfrm>
        </p:spPr>
        <p:txBody>
          <a:bodyPr/>
          <a:lstStyle/>
          <a:p>
            <a:pPr algn="ctr"/>
            <a:r>
              <a:rPr lang="en-US" dirty="0"/>
              <a:t>Joint Probability</a:t>
            </a:r>
          </a:p>
        </p:txBody>
      </p:sp>
      <p:sp>
        <p:nvSpPr>
          <p:cNvPr id="5" name="Content Placeholder 4"/>
          <p:cNvSpPr txBox="1">
            <a:spLocks noGrp="1"/>
          </p:cNvSpPr>
          <p:nvPr>
            <p:ph idx="1"/>
          </p:nvPr>
        </p:nvSpPr>
        <p:spPr>
          <a:xfrm>
            <a:off x="1752600" y="3055203"/>
            <a:ext cx="5638800" cy="830997"/>
          </a:xfrm>
          <a:prstGeom prst="rect">
            <a:avLst/>
          </a:prstGeom>
          <a:noFill/>
        </p:spPr>
        <p:txBody>
          <a:bodyPr wrap="square" rtlCol="0">
            <a:spAutoFit/>
          </a:bodyPr>
          <a:lstStyle/>
          <a:p>
            <a:pPr marL="68580" indent="0">
              <a:buNone/>
            </a:pPr>
            <a:r>
              <a:rPr lang="en-US" sz="4800" dirty="0">
                <a:latin typeface="Arial" pitchFamily="34" charset="0"/>
                <a:cs typeface="Arial" pitchFamily="34" charset="0"/>
              </a:rPr>
              <a:t>   6    6    6       216 </a:t>
            </a:r>
          </a:p>
        </p:txBody>
      </p:sp>
      <p:sp>
        <p:nvSpPr>
          <p:cNvPr id="6" name="Content Placeholder 4"/>
          <p:cNvSpPr txBox="1">
            <a:spLocks/>
          </p:cNvSpPr>
          <p:nvPr/>
        </p:nvSpPr>
        <p:spPr>
          <a:xfrm>
            <a:off x="1752600" y="2286000"/>
            <a:ext cx="5105400" cy="830997"/>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r>
              <a:rPr lang="en-US" sz="4800" dirty="0">
                <a:solidFill>
                  <a:prstClr val="white"/>
                </a:solidFill>
                <a:latin typeface="Arial" pitchFamily="34" charset="0"/>
                <a:cs typeface="Arial" pitchFamily="34" charset="0"/>
              </a:rPr>
              <a:t>   1    1    1        1</a:t>
            </a:r>
          </a:p>
        </p:txBody>
      </p:sp>
      <p:sp>
        <p:nvSpPr>
          <p:cNvPr id="7" name="Content Placeholder 4"/>
          <p:cNvSpPr txBox="1">
            <a:spLocks/>
          </p:cNvSpPr>
          <p:nvPr/>
        </p:nvSpPr>
        <p:spPr>
          <a:xfrm>
            <a:off x="1589314" y="1981200"/>
            <a:ext cx="6477000" cy="1200329"/>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r>
              <a:rPr lang="en-US" sz="1000" dirty="0">
                <a:solidFill>
                  <a:prstClr val="white"/>
                </a:solidFill>
                <a:latin typeface="Arial" pitchFamily="34" charset="0"/>
                <a:cs typeface="Arial" pitchFamily="34" charset="0"/>
              </a:rPr>
              <a:t>                </a:t>
            </a:r>
            <a:r>
              <a:rPr lang="en-US" sz="7200" dirty="0">
                <a:solidFill>
                  <a:prstClr val="white"/>
                </a:solidFill>
                <a:latin typeface="Arial" pitchFamily="34" charset="0"/>
                <a:cs typeface="Arial" pitchFamily="34" charset="0"/>
              </a:rPr>
              <a:t>_  </a:t>
            </a:r>
            <a:r>
              <a:rPr lang="en-US" sz="1000" dirty="0">
                <a:solidFill>
                  <a:prstClr val="white"/>
                </a:solidFill>
                <a:latin typeface="Arial" pitchFamily="34" charset="0"/>
                <a:cs typeface="Arial" pitchFamily="34" charset="0"/>
              </a:rPr>
              <a:t> </a:t>
            </a:r>
            <a:r>
              <a:rPr lang="en-US" sz="7200" dirty="0">
                <a:solidFill>
                  <a:prstClr val="white"/>
                </a:solidFill>
                <a:latin typeface="Arial" pitchFamily="34" charset="0"/>
                <a:cs typeface="Arial" pitchFamily="34" charset="0"/>
              </a:rPr>
              <a:t>_  _    _</a:t>
            </a:r>
            <a:r>
              <a:rPr lang="en-US" sz="1000" dirty="0">
                <a:solidFill>
                  <a:prstClr val="white"/>
                </a:solidFill>
                <a:latin typeface="Arial" pitchFamily="34" charset="0"/>
                <a:cs typeface="Arial" pitchFamily="34" charset="0"/>
              </a:rPr>
              <a:t> </a:t>
            </a:r>
            <a:r>
              <a:rPr lang="en-US" sz="7200" dirty="0">
                <a:solidFill>
                  <a:prstClr val="white"/>
                </a:solidFill>
                <a:latin typeface="Arial" pitchFamily="34" charset="0"/>
                <a:cs typeface="Arial" pitchFamily="34" charset="0"/>
              </a:rPr>
              <a:t>_</a:t>
            </a:r>
          </a:p>
        </p:txBody>
      </p:sp>
      <p:sp>
        <p:nvSpPr>
          <p:cNvPr id="8" name="Content Placeholder 4"/>
          <p:cNvSpPr txBox="1">
            <a:spLocks/>
          </p:cNvSpPr>
          <p:nvPr/>
        </p:nvSpPr>
        <p:spPr>
          <a:xfrm>
            <a:off x="2590800" y="2590800"/>
            <a:ext cx="3810000" cy="830997"/>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r>
              <a:rPr lang="en-US" sz="4800" dirty="0">
                <a:solidFill>
                  <a:prstClr val="white"/>
                </a:solidFill>
                <a:latin typeface="Arial" pitchFamily="34" charset="0"/>
                <a:cs typeface="Arial" pitchFamily="34" charset="0"/>
              </a:rPr>
              <a:t> x    </a:t>
            </a:r>
            <a:r>
              <a:rPr lang="en-US" sz="4800" dirty="0" err="1">
                <a:solidFill>
                  <a:prstClr val="white"/>
                </a:solidFill>
                <a:latin typeface="Arial" pitchFamily="34" charset="0"/>
                <a:cs typeface="Arial" pitchFamily="34" charset="0"/>
              </a:rPr>
              <a:t>x</a:t>
            </a:r>
            <a:r>
              <a:rPr lang="en-US" sz="4800" dirty="0">
                <a:solidFill>
                  <a:prstClr val="white"/>
                </a:solidFill>
                <a:latin typeface="Arial" pitchFamily="34" charset="0"/>
                <a:cs typeface="Arial" pitchFamily="34" charset="0"/>
              </a:rPr>
              <a:t>     =</a:t>
            </a:r>
          </a:p>
        </p:txBody>
      </p:sp>
    </p:spTree>
    <p:extLst>
      <p:ext uri="{BB962C8B-B14F-4D97-AF65-F5344CB8AC3E}">
        <p14:creationId xmlns:p14="http://schemas.microsoft.com/office/powerpoint/2010/main" val="203784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3810000" cy="914400"/>
          </a:xfrm>
        </p:spPr>
        <p:txBody>
          <a:bodyPr/>
          <a:lstStyle/>
          <a:p>
            <a:endParaRPr lang="en-US" dirty="0"/>
          </a:p>
        </p:txBody>
      </p:sp>
      <p:pic>
        <p:nvPicPr>
          <p:cNvPr id="4" name="Content Placeholder 3"/>
          <p:cNvPicPr>
            <a:picLocks noGrp="1"/>
          </p:cNvPicPr>
          <p:nvPr>
            <p:ph idx="1"/>
          </p:nvPr>
        </p:nvPicPr>
        <p:blipFill>
          <a:blip r:embed="rId2" cstate="print"/>
          <a:srcRect/>
          <a:stretch>
            <a:fillRect/>
          </a:stretch>
        </p:blipFill>
        <p:spPr bwMode="auto">
          <a:xfrm>
            <a:off x="1143000" y="457200"/>
            <a:ext cx="1524000" cy="990599"/>
          </a:xfrm>
          <a:prstGeom prst="rect">
            <a:avLst/>
          </a:prstGeom>
          <a:noFill/>
          <a:ln w="9525">
            <a:noFill/>
            <a:miter lim="800000"/>
            <a:headEnd/>
            <a:tailEnd/>
          </a:ln>
        </p:spPr>
      </p:pic>
      <p:pic>
        <p:nvPicPr>
          <p:cNvPr id="34" name="Picture 33"/>
          <p:cNvPicPr/>
          <p:nvPr/>
        </p:nvPicPr>
        <p:blipFill>
          <a:blip r:embed="rId2" cstate="print"/>
          <a:srcRect/>
          <a:stretch>
            <a:fillRect/>
          </a:stretch>
        </p:blipFill>
        <p:spPr bwMode="auto">
          <a:xfrm>
            <a:off x="2895600" y="381000"/>
            <a:ext cx="1524000" cy="1066800"/>
          </a:xfrm>
          <a:prstGeom prst="rect">
            <a:avLst/>
          </a:prstGeom>
          <a:noFill/>
          <a:ln w="9525">
            <a:noFill/>
            <a:miter lim="800000"/>
            <a:headEnd/>
            <a:tailEnd/>
          </a:ln>
        </p:spPr>
      </p:pic>
      <p:sp>
        <p:nvSpPr>
          <p:cNvPr id="35" name="TextBox 34"/>
          <p:cNvSpPr txBox="1"/>
          <p:nvPr/>
        </p:nvSpPr>
        <p:spPr>
          <a:xfrm>
            <a:off x="3733800" y="432137"/>
            <a:ext cx="914400" cy="1015663"/>
          </a:xfrm>
          <a:prstGeom prst="rect">
            <a:avLst/>
          </a:prstGeom>
          <a:solidFill>
            <a:schemeClr val="bg1"/>
          </a:solidFill>
        </p:spPr>
        <p:txBody>
          <a:bodyPr wrap="square" rtlCol="0">
            <a:spAutoFit/>
          </a:bodyPr>
          <a:lstStyle/>
          <a:p>
            <a:r>
              <a:rPr lang="en-US" sz="6000" dirty="0">
                <a:solidFill>
                  <a:prstClr val="black"/>
                </a:solidFill>
              </a:rPr>
              <a:t>N</a:t>
            </a:r>
          </a:p>
        </p:txBody>
      </p:sp>
      <p:sp>
        <p:nvSpPr>
          <p:cNvPr id="23" name="TextBox 22"/>
          <p:cNvSpPr txBox="1"/>
          <p:nvPr/>
        </p:nvSpPr>
        <p:spPr>
          <a:xfrm>
            <a:off x="2209800" y="2220686"/>
            <a:ext cx="1524000" cy="769441"/>
          </a:xfrm>
          <a:prstGeom prst="rect">
            <a:avLst/>
          </a:prstGeom>
          <a:noFill/>
        </p:spPr>
        <p:txBody>
          <a:bodyPr wrap="square" rtlCol="0">
            <a:spAutoFit/>
          </a:bodyPr>
          <a:lstStyle/>
          <a:p>
            <a:r>
              <a:rPr lang="en-US" sz="4400" dirty="0">
                <a:solidFill>
                  <a:prstClr val="white"/>
                </a:solidFill>
                <a:latin typeface="Arial" pitchFamily="34" charset="0"/>
                <a:cs typeface="Arial" pitchFamily="34" charset="0"/>
              </a:rPr>
              <a:t>6 x 6</a:t>
            </a:r>
          </a:p>
        </p:txBody>
      </p:sp>
      <p:sp>
        <p:nvSpPr>
          <p:cNvPr id="25" name="TextBox 24"/>
          <p:cNvSpPr txBox="1"/>
          <p:nvPr/>
        </p:nvSpPr>
        <p:spPr>
          <a:xfrm>
            <a:off x="3581400" y="2209800"/>
            <a:ext cx="1752600" cy="769441"/>
          </a:xfrm>
          <a:prstGeom prst="rect">
            <a:avLst/>
          </a:prstGeom>
          <a:noFill/>
        </p:spPr>
        <p:txBody>
          <a:bodyPr wrap="square" rtlCol="0">
            <a:spAutoFit/>
          </a:bodyPr>
          <a:lstStyle/>
          <a:p>
            <a:r>
              <a:rPr lang="en-US" sz="4400" dirty="0">
                <a:solidFill>
                  <a:prstClr val="white"/>
                </a:solidFill>
                <a:latin typeface="Arial" pitchFamily="34" charset="0"/>
                <a:cs typeface="Arial" pitchFamily="34" charset="0"/>
              </a:rPr>
              <a:t>x 6</a:t>
            </a:r>
          </a:p>
        </p:txBody>
      </p:sp>
      <p:sp>
        <p:nvSpPr>
          <p:cNvPr id="37" name="TextBox 36"/>
          <p:cNvSpPr txBox="1"/>
          <p:nvPr/>
        </p:nvSpPr>
        <p:spPr>
          <a:xfrm>
            <a:off x="4724400" y="2209800"/>
            <a:ext cx="2819400" cy="769441"/>
          </a:xfrm>
          <a:prstGeom prst="rect">
            <a:avLst/>
          </a:prstGeom>
          <a:noFill/>
        </p:spPr>
        <p:txBody>
          <a:bodyPr wrap="square" rtlCol="0">
            <a:spAutoFit/>
          </a:bodyPr>
          <a:lstStyle/>
          <a:p>
            <a:r>
              <a:rPr lang="en-US" sz="4400" dirty="0">
                <a:solidFill>
                  <a:prstClr val="white"/>
                </a:solidFill>
                <a:latin typeface="Arial Black" pitchFamily="34" charset="0"/>
              </a:rPr>
              <a:t>= 216</a:t>
            </a:r>
          </a:p>
        </p:txBody>
      </p:sp>
      <p:graphicFrame>
        <p:nvGraphicFramePr>
          <p:cNvPr id="26" name="Table 25"/>
          <p:cNvGraphicFramePr>
            <a:graphicFrameLocks noGrp="1"/>
          </p:cNvGraphicFramePr>
          <p:nvPr>
            <p:extLst/>
          </p:nvPr>
        </p:nvGraphicFramePr>
        <p:xfrm>
          <a:off x="1828800" y="3276600"/>
          <a:ext cx="6096000" cy="338328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algn="ctr"/>
                      <a:r>
                        <a:rPr lang="en-US" sz="3200" dirty="0">
                          <a:latin typeface="Arial" pitchFamily="34" charset="0"/>
                          <a:cs typeface="Arial" pitchFamily="34" charset="0"/>
                        </a:rPr>
                        <a:t>Number of Die</a:t>
                      </a:r>
                    </a:p>
                    <a:p>
                      <a:pPr algn="ctr"/>
                      <a:endParaRPr lang="en-US" sz="3200" dirty="0">
                        <a:latin typeface="Arial" pitchFamily="34" charset="0"/>
                        <a:cs typeface="Arial" pitchFamily="34" charset="0"/>
                      </a:endParaRPr>
                    </a:p>
                  </a:txBody>
                  <a:tcPr/>
                </a:tc>
                <a:tc>
                  <a:txBody>
                    <a:bodyPr/>
                    <a:lstStyle/>
                    <a:p>
                      <a:r>
                        <a:rPr lang="en-US" sz="3200" dirty="0">
                          <a:latin typeface="Arial" pitchFamily="34" charset="0"/>
                          <a:cs typeface="Arial" pitchFamily="34" charset="0"/>
                        </a:rPr>
                        <a:t>Chance</a:t>
                      </a:r>
                      <a:r>
                        <a:rPr lang="en-US" sz="3200" baseline="0" dirty="0">
                          <a:latin typeface="Arial" pitchFamily="34" charset="0"/>
                          <a:cs typeface="Arial" pitchFamily="34" charset="0"/>
                        </a:rPr>
                        <a:t> of All Sixes</a:t>
                      </a:r>
                      <a:endParaRPr lang="en-US" sz="3200" dirty="0">
                        <a:latin typeface="Arial" pitchFamily="34" charset="0"/>
                        <a:cs typeface="Arial" pitchFamily="34" charset="0"/>
                      </a:endParaRPr>
                    </a:p>
                  </a:txBody>
                  <a:tcPr/>
                </a:tc>
                <a:extLst>
                  <a:ext uri="{0D108BD9-81ED-4DB2-BD59-A6C34878D82A}">
                    <a16:rowId xmlns="" xmlns:a16="http://schemas.microsoft.com/office/drawing/2014/main" val="10000"/>
                  </a:ext>
                </a:extLst>
              </a:tr>
              <a:tr h="370840">
                <a:tc>
                  <a:txBody>
                    <a:bodyPr/>
                    <a:lstStyle/>
                    <a:p>
                      <a:pPr algn="ctr"/>
                      <a:r>
                        <a:rPr lang="en-US" sz="3200" dirty="0">
                          <a:latin typeface="Arial" pitchFamily="34" charset="0"/>
                          <a:cs typeface="Arial" pitchFamily="34" charset="0"/>
                        </a:rPr>
                        <a:t>1</a:t>
                      </a:r>
                    </a:p>
                  </a:txBody>
                  <a:tcPr/>
                </a:tc>
                <a:tc>
                  <a:txBody>
                    <a:bodyPr/>
                    <a:lstStyle/>
                    <a:p>
                      <a:r>
                        <a:rPr lang="en-US" sz="3200" dirty="0">
                          <a:latin typeface="Arial" pitchFamily="34" charset="0"/>
                          <a:cs typeface="Arial" pitchFamily="34" charset="0"/>
                        </a:rPr>
                        <a:t>6</a:t>
                      </a:r>
                    </a:p>
                  </a:txBody>
                  <a:tcPr/>
                </a:tc>
                <a:extLst>
                  <a:ext uri="{0D108BD9-81ED-4DB2-BD59-A6C34878D82A}">
                    <a16:rowId xmlns="" xmlns:a16="http://schemas.microsoft.com/office/drawing/2014/main" val="10001"/>
                  </a:ext>
                </a:extLst>
              </a:tr>
              <a:tr h="370840">
                <a:tc>
                  <a:txBody>
                    <a:bodyPr/>
                    <a:lstStyle/>
                    <a:p>
                      <a:pPr algn="ctr"/>
                      <a:r>
                        <a:rPr lang="en-US" sz="3200" dirty="0">
                          <a:latin typeface="Arial" pitchFamily="34" charset="0"/>
                          <a:cs typeface="Arial" pitchFamily="34" charset="0"/>
                        </a:rPr>
                        <a:t>2</a:t>
                      </a:r>
                    </a:p>
                  </a:txBody>
                  <a:tcPr/>
                </a:tc>
                <a:tc>
                  <a:txBody>
                    <a:bodyPr/>
                    <a:lstStyle/>
                    <a:p>
                      <a:r>
                        <a:rPr lang="en-US" sz="3200" dirty="0">
                          <a:latin typeface="Arial" pitchFamily="34" charset="0"/>
                          <a:cs typeface="Arial" pitchFamily="34" charset="0"/>
                        </a:rPr>
                        <a:t>36</a:t>
                      </a:r>
                    </a:p>
                  </a:txBody>
                  <a:tcPr/>
                </a:tc>
                <a:extLst>
                  <a:ext uri="{0D108BD9-81ED-4DB2-BD59-A6C34878D82A}">
                    <a16:rowId xmlns="" xmlns:a16="http://schemas.microsoft.com/office/drawing/2014/main" val="10002"/>
                  </a:ext>
                </a:extLst>
              </a:tr>
              <a:tr h="370840">
                <a:tc>
                  <a:txBody>
                    <a:bodyPr/>
                    <a:lstStyle/>
                    <a:p>
                      <a:pPr algn="ctr"/>
                      <a:r>
                        <a:rPr lang="en-US" sz="3200" dirty="0">
                          <a:latin typeface="Arial" pitchFamily="34" charset="0"/>
                          <a:cs typeface="Arial" pitchFamily="34" charset="0"/>
                        </a:rPr>
                        <a:t>3</a:t>
                      </a:r>
                    </a:p>
                  </a:txBody>
                  <a:tcPr/>
                </a:tc>
                <a:tc>
                  <a:txBody>
                    <a:bodyPr/>
                    <a:lstStyle/>
                    <a:p>
                      <a:r>
                        <a:rPr lang="en-US" sz="3200" dirty="0">
                          <a:latin typeface="Arial" pitchFamily="34" charset="0"/>
                          <a:cs typeface="Arial" pitchFamily="34" charset="0"/>
                        </a:rPr>
                        <a:t>216</a:t>
                      </a:r>
                    </a:p>
                  </a:txBody>
                  <a:tcPr/>
                </a:tc>
                <a:extLst>
                  <a:ext uri="{0D108BD9-81ED-4DB2-BD59-A6C34878D82A}">
                    <a16:rowId xmlns="" xmlns:a16="http://schemas.microsoft.com/office/drawing/2014/main" val="10003"/>
                  </a:ext>
                </a:extLst>
              </a:tr>
              <a:tr h="370840">
                <a:tc>
                  <a:txBody>
                    <a:bodyPr/>
                    <a:lstStyle/>
                    <a:p>
                      <a:pPr algn="ctr"/>
                      <a:r>
                        <a:rPr lang="en-US" sz="3200" dirty="0">
                          <a:latin typeface="Arial" pitchFamily="34" charset="0"/>
                          <a:cs typeface="Arial" pitchFamily="34" charset="0"/>
                        </a:rPr>
                        <a:t>4</a:t>
                      </a:r>
                    </a:p>
                  </a:txBody>
                  <a:tcPr/>
                </a:tc>
                <a:tc>
                  <a:txBody>
                    <a:bodyPr/>
                    <a:lstStyle/>
                    <a:p>
                      <a:r>
                        <a:rPr lang="en-US" sz="3200" dirty="0">
                          <a:latin typeface="Arial" pitchFamily="34" charset="0"/>
                          <a:cs typeface="Arial" pitchFamily="34" charset="0"/>
                        </a:rPr>
                        <a:t>1,296</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94713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Exponential</a:t>
            </a:r>
          </a:p>
        </p:txBody>
      </p:sp>
      <p:sp>
        <p:nvSpPr>
          <p:cNvPr id="5" name="Content Placeholder 4"/>
          <p:cNvSpPr>
            <a:spLocks noGrp="1"/>
          </p:cNvSpPr>
          <p:nvPr>
            <p:ph idx="1"/>
          </p:nvPr>
        </p:nvSpPr>
        <p:spPr/>
        <p:txBody>
          <a:bodyPr/>
          <a:lstStyle/>
          <a:p>
            <a:endParaRPr lang="en-US" dirty="0"/>
          </a:p>
        </p:txBody>
      </p:sp>
      <p:graphicFrame>
        <p:nvGraphicFramePr>
          <p:cNvPr id="4" name="Chart 3"/>
          <p:cNvGraphicFramePr/>
          <p:nvPr/>
        </p:nvGraphicFramePr>
        <p:xfrm>
          <a:off x="685800" y="1981200"/>
          <a:ext cx="81534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9437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Order Matters</a:t>
            </a:r>
          </a:p>
        </p:txBody>
      </p:sp>
      <p:sp>
        <p:nvSpPr>
          <p:cNvPr id="3" name="Content Placeholder 2"/>
          <p:cNvSpPr>
            <a:spLocks noGrp="1"/>
          </p:cNvSpPr>
          <p:nvPr>
            <p:ph idx="1"/>
          </p:nvPr>
        </p:nvSpPr>
        <p:spPr/>
        <p:txBody>
          <a:bodyPr/>
          <a:lstStyle/>
          <a:p>
            <a:r>
              <a:rPr lang="en-US" dirty="0"/>
              <a:t>In information, Order matters</a:t>
            </a:r>
          </a:p>
          <a:p>
            <a:r>
              <a:rPr lang="en-US" dirty="0"/>
              <a:t>$0,019     or    $9,001 ?</a:t>
            </a:r>
          </a:p>
        </p:txBody>
      </p:sp>
    </p:spTree>
    <p:custDataLst>
      <p:tags r:id="rId1"/>
    </p:custDataLst>
    <p:extLst>
      <p:ext uri="{BB962C8B-B14F-4D97-AF65-F5344CB8AC3E}">
        <p14:creationId xmlns:p14="http://schemas.microsoft.com/office/powerpoint/2010/main" val="242698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Order Matters</a:t>
            </a:r>
          </a:p>
        </p:txBody>
      </p:sp>
      <p:sp>
        <p:nvSpPr>
          <p:cNvPr id="3" name="Content Placeholder 2"/>
          <p:cNvSpPr>
            <a:spLocks noGrp="1"/>
          </p:cNvSpPr>
          <p:nvPr>
            <p:ph idx="1"/>
          </p:nvPr>
        </p:nvSpPr>
        <p:spPr/>
        <p:txBody>
          <a:bodyPr/>
          <a:lstStyle/>
          <a:p>
            <a:pPr marL="68580" indent="0" algn="ctr">
              <a:buNone/>
            </a:pPr>
            <a:r>
              <a:rPr lang="en-US" sz="4400" dirty="0" err="1"/>
              <a:t>mntfnrioaio</a:t>
            </a:r>
            <a:r>
              <a:rPr lang="en-US" sz="4400" dirty="0"/>
              <a:t>? </a:t>
            </a:r>
          </a:p>
          <a:p>
            <a:pPr marL="68580" indent="0" algn="ctr">
              <a:buNone/>
            </a:pPr>
            <a:r>
              <a:rPr lang="en-US" sz="4400" dirty="0"/>
              <a:t>or</a:t>
            </a:r>
          </a:p>
          <a:p>
            <a:pPr marL="68580" indent="0" algn="ctr">
              <a:buNone/>
            </a:pPr>
            <a:r>
              <a:rPr lang="en-US" sz="4400" dirty="0"/>
              <a:t>information?</a:t>
            </a:r>
          </a:p>
          <a:p>
            <a:endParaRPr lang="en-US" dirty="0"/>
          </a:p>
        </p:txBody>
      </p:sp>
    </p:spTree>
    <p:custDataLst>
      <p:tags r:id="rId1"/>
    </p:custDataLst>
    <p:extLst>
      <p:ext uri="{BB962C8B-B14F-4D97-AF65-F5344CB8AC3E}">
        <p14:creationId xmlns:p14="http://schemas.microsoft.com/office/powerpoint/2010/main" val="380039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945284" cy="914400"/>
          </a:xfrm>
        </p:spPr>
        <p:txBody>
          <a:bodyPr/>
          <a:lstStyle/>
          <a:p>
            <a:pPr algn="ctr"/>
            <a:r>
              <a:rPr lang="en-US" dirty="0"/>
              <a:t>Spell “</a:t>
            </a:r>
            <a:r>
              <a:rPr lang="en-US" dirty="0" err="1"/>
              <a:t>i</a:t>
            </a:r>
            <a:r>
              <a:rPr lang="en-US" dirty="0"/>
              <a:t>-n-f-o-r-m-a-t-</a:t>
            </a:r>
            <a:r>
              <a:rPr lang="en-US" dirty="0" err="1"/>
              <a:t>i</a:t>
            </a:r>
            <a:r>
              <a:rPr lang="en-US" dirty="0"/>
              <a:t>-o-n” by chance?</a:t>
            </a:r>
          </a:p>
        </p:txBody>
      </p:sp>
      <p:pic>
        <p:nvPicPr>
          <p:cNvPr id="1026" name="Picture 1" descr="Hand and Hat and Letters Illust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524000"/>
            <a:ext cx="4724400" cy="497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83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6248400" cy="914400"/>
          </a:xfrm>
        </p:spPr>
        <p:txBody>
          <a:bodyPr/>
          <a:lstStyle/>
          <a:p>
            <a:r>
              <a:rPr lang="en-US" dirty="0"/>
              <a:t>Fact of Information science</a:t>
            </a:r>
            <a:br>
              <a:rPr lang="en-US" dirty="0"/>
            </a:br>
            <a:endParaRPr lang="en-US" dirty="0"/>
          </a:p>
        </p:txBody>
      </p:sp>
      <p:sp>
        <p:nvSpPr>
          <p:cNvPr id="3" name="Content Placeholder 2"/>
          <p:cNvSpPr>
            <a:spLocks noGrp="1"/>
          </p:cNvSpPr>
          <p:nvPr>
            <p:ph idx="1"/>
          </p:nvPr>
        </p:nvSpPr>
        <p:spPr>
          <a:xfrm>
            <a:off x="609600" y="1905000"/>
            <a:ext cx="7772400" cy="4572000"/>
          </a:xfrm>
        </p:spPr>
        <p:txBody>
          <a:bodyPr/>
          <a:lstStyle/>
          <a:p>
            <a:pPr marL="68580" indent="0" algn="ctr">
              <a:buNone/>
            </a:pPr>
            <a:r>
              <a:rPr lang="en-US" sz="4400" dirty="0"/>
              <a:t>Information is not</a:t>
            </a:r>
          </a:p>
          <a:p>
            <a:pPr marL="68580" indent="0" algn="ctr">
              <a:buNone/>
            </a:pPr>
            <a:r>
              <a:rPr lang="en-US" sz="4400" dirty="0"/>
              <a:t>created by chance.</a:t>
            </a:r>
          </a:p>
          <a:p>
            <a:pPr marL="68580" indent="0" algn="ctr">
              <a:buNone/>
            </a:pPr>
            <a:endParaRPr lang="en-US" dirty="0"/>
          </a:p>
          <a:p>
            <a:pPr marL="68580" indent="0" algn="ctr">
              <a:buNone/>
            </a:pPr>
            <a:endParaRPr lang="en-US" dirty="0"/>
          </a:p>
          <a:p>
            <a:pPr marL="68580" indent="0" algn="ctr">
              <a:buNone/>
            </a:pPr>
            <a:r>
              <a:rPr lang="en-US" sz="2800" dirty="0"/>
              <a:t>(In meaningful amounts,</a:t>
            </a:r>
          </a:p>
          <a:p>
            <a:pPr marL="68580" indent="0" algn="ctr">
              <a:buNone/>
            </a:pPr>
            <a:r>
              <a:rPr lang="en-US" sz="2800" dirty="0"/>
              <a:t> like a sentence or a protein.)</a:t>
            </a:r>
          </a:p>
        </p:txBody>
      </p:sp>
    </p:spTree>
    <p:extLst>
      <p:ext uri="{BB962C8B-B14F-4D97-AF65-F5344CB8AC3E}">
        <p14:creationId xmlns:p14="http://schemas.microsoft.com/office/powerpoint/2010/main" val="171832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 of Spelling Information</a:t>
            </a:r>
            <a:br>
              <a:rPr lang="en-US" dirty="0"/>
            </a:br>
            <a:endParaRPr lang="en-US" dirty="0"/>
          </a:p>
        </p:txBody>
      </p:sp>
      <p:grpSp>
        <p:nvGrpSpPr>
          <p:cNvPr id="14" name="Group 13"/>
          <p:cNvGrpSpPr/>
          <p:nvPr/>
        </p:nvGrpSpPr>
        <p:grpSpPr>
          <a:xfrm>
            <a:off x="457200" y="3810000"/>
            <a:ext cx="762000" cy="1136208"/>
            <a:chOff x="457200" y="3834825"/>
            <a:chExt cx="762000" cy="1136208"/>
          </a:xfrm>
        </p:grpSpPr>
        <p:sp>
          <p:nvSpPr>
            <p:cNvPr id="12"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13"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15" name="Group 14"/>
          <p:cNvGrpSpPr/>
          <p:nvPr/>
        </p:nvGrpSpPr>
        <p:grpSpPr>
          <a:xfrm>
            <a:off x="1219200" y="3810000"/>
            <a:ext cx="762000" cy="1136208"/>
            <a:chOff x="457200" y="3834825"/>
            <a:chExt cx="762000" cy="1136208"/>
          </a:xfrm>
        </p:grpSpPr>
        <p:sp>
          <p:nvSpPr>
            <p:cNvPr id="16"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17"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18" name="Group 17"/>
          <p:cNvGrpSpPr/>
          <p:nvPr/>
        </p:nvGrpSpPr>
        <p:grpSpPr>
          <a:xfrm>
            <a:off x="1905000" y="3810000"/>
            <a:ext cx="762000" cy="1136208"/>
            <a:chOff x="457200" y="3834825"/>
            <a:chExt cx="762000" cy="1136208"/>
          </a:xfrm>
        </p:grpSpPr>
        <p:sp>
          <p:nvSpPr>
            <p:cNvPr id="19"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20"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21" name="Group 20"/>
          <p:cNvGrpSpPr/>
          <p:nvPr/>
        </p:nvGrpSpPr>
        <p:grpSpPr>
          <a:xfrm>
            <a:off x="2667000" y="3810000"/>
            <a:ext cx="762000" cy="1136208"/>
            <a:chOff x="457200" y="3834825"/>
            <a:chExt cx="762000" cy="1136208"/>
          </a:xfrm>
        </p:grpSpPr>
        <p:sp>
          <p:nvSpPr>
            <p:cNvPr id="22"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23"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24" name="Group 23"/>
          <p:cNvGrpSpPr/>
          <p:nvPr/>
        </p:nvGrpSpPr>
        <p:grpSpPr>
          <a:xfrm>
            <a:off x="3429000" y="3810000"/>
            <a:ext cx="762000" cy="1136208"/>
            <a:chOff x="457200" y="3834825"/>
            <a:chExt cx="762000" cy="1136208"/>
          </a:xfrm>
        </p:grpSpPr>
        <p:sp>
          <p:nvSpPr>
            <p:cNvPr id="25"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26"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27" name="Group 26"/>
          <p:cNvGrpSpPr/>
          <p:nvPr/>
        </p:nvGrpSpPr>
        <p:grpSpPr>
          <a:xfrm>
            <a:off x="4114800" y="3810000"/>
            <a:ext cx="762000" cy="1136208"/>
            <a:chOff x="457200" y="3834825"/>
            <a:chExt cx="762000" cy="1136208"/>
          </a:xfrm>
        </p:grpSpPr>
        <p:sp>
          <p:nvSpPr>
            <p:cNvPr id="28"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29"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0" name="Group 29"/>
          <p:cNvGrpSpPr/>
          <p:nvPr/>
        </p:nvGrpSpPr>
        <p:grpSpPr>
          <a:xfrm>
            <a:off x="4876800" y="3816792"/>
            <a:ext cx="762000" cy="1136208"/>
            <a:chOff x="457200" y="3834825"/>
            <a:chExt cx="762000" cy="1136208"/>
          </a:xfrm>
        </p:grpSpPr>
        <p:sp>
          <p:nvSpPr>
            <p:cNvPr id="31"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32"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3" name="Group 32"/>
          <p:cNvGrpSpPr/>
          <p:nvPr/>
        </p:nvGrpSpPr>
        <p:grpSpPr>
          <a:xfrm>
            <a:off x="5638800" y="3816792"/>
            <a:ext cx="762000" cy="1136208"/>
            <a:chOff x="457200" y="3834825"/>
            <a:chExt cx="762000" cy="1136208"/>
          </a:xfrm>
        </p:grpSpPr>
        <p:sp>
          <p:nvSpPr>
            <p:cNvPr id="34"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35"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6" name="Group 35"/>
          <p:cNvGrpSpPr/>
          <p:nvPr/>
        </p:nvGrpSpPr>
        <p:grpSpPr>
          <a:xfrm>
            <a:off x="6324600" y="3810000"/>
            <a:ext cx="762000" cy="1136208"/>
            <a:chOff x="457200" y="3834825"/>
            <a:chExt cx="762000" cy="1136208"/>
          </a:xfrm>
        </p:grpSpPr>
        <p:sp>
          <p:nvSpPr>
            <p:cNvPr id="37"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38"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9" name="Group 38"/>
          <p:cNvGrpSpPr/>
          <p:nvPr/>
        </p:nvGrpSpPr>
        <p:grpSpPr>
          <a:xfrm>
            <a:off x="7086600" y="3810000"/>
            <a:ext cx="762000" cy="1136208"/>
            <a:chOff x="457200" y="3834825"/>
            <a:chExt cx="762000" cy="1136208"/>
          </a:xfrm>
        </p:grpSpPr>
        <p:sp>
          <p:nvSpPr>
            <p:cNvPr id="40"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41"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42" name="Group 41"/>
          <p:cNvGrpSpPr/>
          <p:nvPr/>
        </p:nvGrpSpPr>
        <p:grpSpPr>
          <a:xfrm>
            <a:off x="7848600" y="3810000"/>
            <a:ext cx="762000" cy="1136208"/>
            <a:chOff x="457200" y="3834825"/>
            <a:chExt cx="762000" cy="1136208"/>
          </a:xfrm>
        </p:grpSpPr>
        <p:sp>
          <p:nvSpPr>
            <p:cNvPr id="43"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44"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sp>
        <p:nvSpPr>
          <p:cNvPr id="45" name="TextBox 44"/>
          <p:cNvSpPr txBox="1"/>
          <p:nvPr/>
        </p:nvSpPr>
        <p:spPr>
          <a:xfrm>
            <a:off x="6096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err="1">
                <a:solidFill>
                  <a:prstClr val="white"/>
                </a:solidFill>
                <a:latin typeface="Arial" pitchFamily="34" charset="0"/>
                <a:cs typeface="Arial" pitchFamily="34" charset="0"/>
              </a:rPr>
              <a:t>i</a:t>
            </a:r>
            <a:endParaRPr lang="en-US" sz="7200" dirty="0">
              <a:solidFill>
                <a:prstClr val="white"/>
              </a:solidFill>
              <a:latin typeface="Arial" pitchFamily="34" charset="0"/>
              <a:cs typeface="Arial" pitchFamily="34" charset="0"/>
            </a:endParaRPr>
          </a:p>
        </p:txBody>
      </p:sp>
      <p:sp>
        <p:nvSpPr>
          <p:cNvPr id="46" name="TextBox 45"/>
          <p:cNvSpPr txBox="1"/>
          <p:nvPr/>
        </p:nvSpPr>
        <p:spPr>
          <a:xfrm>
            <a:off x="13716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n</a:t>
            </a:r>
          </a:p>
        </p:txBody>
      </p:sp>
      <p:sp>
        <p:nvSpPr>
          <p:cNvPr id="47" name="TextBox 46"/>
          <p:cNvSpPr txBox="1"/>
          <p:nvPr/>
        </p:nvSpPr>
        <p:spPr>
          <a:xfrm>
            <a:off x="20574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f</a:t>
            </a:r>
          </a:p>
        </p:txBody>
      </p:sp>
      <p:sp>
        <p:nvSpPr>
          <p:cNvPr id="48" name="TextBox 47"/>
          <p:cNvSpPr txBox="1"/>
          <p:nvPr/>
        </p:nvSpPr>
        <p:spPr>
          <a:xfrm>
            <a:off x="28194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o</a:t>
            </a:r>
          </a:p>
        </p:txBody>
      </p:sp>
      <p:sp>
        <p:nvSpPr>
          <p:cNvPr id="49" name="TextBox 48"/>
          <p:cNvSpPr txBox="1"/>
          <p:nvPr/>
        </p:nvSpPr>
        <p:spPr>
          <a:xfrm>
            <a:off x="35814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r</a:t>
            </a:r>
          </a:p>
        </p:txBody>
      </p:sp>
      <p:sp>
        <p:nvSpPr>
          <p:cNvPr id="50" name="TextBox 49"/>
          <p:cNvSpPr txBox="1"/>
          <p:nvPr/>
        </p:nvSpPr>
        <p:spPr>
          <a:xfrm>
            <a:off x="42672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m</a:t>
            </a:r>
          </a:p>
        </p:txBody>
      </p:sp>
      <p:sp>
        <p:nvSpPr>
          <p:cNvPr id="51" name="TextBox 50"/>
          <p:cNvSpPr txBox="1"/>
          <p:nvPr/>
        </p:nvSpPr>
        <p:spPr>
          <a:xfrm>
            <a:off x="50292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a</a:t>
            </a:r>
          </a:p>
        </p:txBody>
      </p:sp>
      <p:sp>
        <p:nvSpPr>
          <p:cNvPr id="52" name="TextBox 51"/>
          <p:cNvSpPr txBox="1"/>
          <p:nvPr/>
        </p:nvSpPr>
        <p:spPr>
          <a:xfrm>
            <a:off x="57912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t</a:t>
            </a:r>
          </a:p>
        </p:txBody>
      </p:sp>
      <p:sp>
        <p:nvSpPr>
          <p:cNvPr id="53" name="TextBox 52"/>
          <p:cNvSpPr txBox="1"/>
          <p:nvPr/>
        </p:nvSpPr>
        <p:spPr>
          <a:xfrm>
            <a:off x="64770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i</a:t>
            </a:r>
          </a:p>
        </p:txBody>
      </p:sp>
      <p:sp>
        <p:nvSpPr>
          <p:cNvPr id="54" name="TextBox 53"/>
          <p:cNvSpPr txBox="1"/>
          <p:nvPr/>
        </p:nvSpPr>
        <p:spPr>
          <a:xfrm>
            <a:off x="72390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o</a:t>
            </a:r>
          </a:p>
        </p:txBody>
      </p:sp>
      <p:sp>
        <p:nvSpPr>
          <p:cNvPr id="55" name="TextBox 54"/>
          <p:cNvSpPr txBox="1"/>
          <p:nvPr/>
        </p:nvSpPr>
        <p:spPr>
          <a:xfrm>
            <a:off x="80010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n</a:t>
            </a:r>
          </a:p>
        </p:txBody>
      </p:sp>
    </p:spTree>
    <p:custDataLst>
      <p:tags r:id="rId1"/>
    </p:custDataLst>
    <p:extLst>
      <p:ext uri="{BB962C8B-B14F-4D97-AF65-F5344CB8AC3E}">
        <p14:creationId xmlns:p14="http://schemas.microsoft.com/office/powerpoint/2010/main" val="402513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of spelling “information” </a:t>
            </a:r>
            <a:br>
              <a:rPr lang="en-US" dirty="0"/>
            </a:br>
            <a:r>
              <a:rPr lang="en-US" dirty="0"/>
              <a:t>by chance:</a:t>
            </a:r>
          </a:p>
        </p:txBody>
      </p:sp>
      <p:sp>
        <p:nvSpPr>
          <p:cNvPr id="3" name="Content Placeholder 2"/>
          <p:cNvSpPr>
            <a:spLocks noGrp="1"/>
          </p:cNvSpPr>
          <p:nvPr>
            <p:ph idx="1"/>
          </p:nvPr>
        </p:nvSpPr>
        <p:spPr>
          <a:xfrm>
            <a:off x="609600" y="2903940"/>
            <a:ext cx="990600" cy="807240"/>
          </a:xfrm>
        </p:spPr>
        <p:txBody>
          <a:bodyPr>
            <a:noAutofit/>
          </a:bodyPr>
          <a:lstStyle/>
          <a:p>
            <a:pPr marL="68580" indent="0">
              <a:buNone/>
            </a:pPr>
            <a:r>
              <a:rPr lang="en-US" sz="4800" dirty="0"/>
              <a:t>26</a:t>
            </a:r>
          </a:p>
        </p:txBody>
      </p:sp>
      <p:sp>
        <p:nvSpPr>
          <p:cNvPr id="4" name="Content Placeholder 2"/>
          <p:cNvSpPr txBox="1">
            <a:spLocks/>
          </p:cNvSpPr>
          <p:nvPr/>
        </p:nvSpPr>
        <p:spPr>
          <a:xfrm>
            <a:off x="1066800" y="2469360"/>
            <a:ext cx="1066800" cy="80724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r>
              <a:rPr lang="en-US" sz="4800" dirty="0">
                <a:solidFill>
                  <a:prstClr val="white"/>
                </a:solidFill>
              </a:rPr>
              <a:t>11</a:t>
            </a:r>
          </a:p>
        </p:txBody>
      </p:sp>
      <p:sp>
        <p:nvSpPr>
          <p:cNvPr id="5" name="Content Placeholder 2"/>
          <p:cNvSpPr txBox="1">
            <a:spLocks/>
          </p:cNvSpPr>
          <p:nvPr/>
        </p:nvSpPr>
        <p:spPr>
          <a:xfrm>
            <a:off x="1524000" y="2926560"/>
            <a:ext cx="7543800" cy="80724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r>
              <a:rPr lang="en-US" sz="4800" dirty="0">
                <a:solidFill>
                  <a:prstClr val="white"/>
                </a:solidFill>
              </a:rPr>
              <a:t> = 3,670,000,000,000,000</a:t>
            </a:r>
          </a:p>
          <a:p>
            <a:pPr marL="68580" indent="0">
              <a:buClr>
                <a:srgbClr val="D6ECFF"/>
              </a:buClr>
              <a:buFont typeface="Wingdings"/>
              <a:buNone/>
            </a:pPr>
            <a:endParaRPr lang="en-US" sz="4800" dirty="0">
              <a:solidFill>
                <a:prstClr val="white"/>
              </a:solidFill>
            </a:endParaRPr>
          </a:p>
        </p:txBody>
      </p:sp>
      <p:sp>
        <p:nvSpPr>
          <p:cNvPr id="6" name="Content Placeholder 2"/>
          <p:cNvSpPr txBox="1">
            <a:spLocks/>
          </p:cNvSpPr>
          <p:nvPr/>
        </p:nvSpPr>
        <p:spPr>
          <a:xfrm>
            <a:off x="2286000" y="3993360"/>
            <a:ext cx="3733800" cy="80724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r>
              <a:rPr lang="en-US" sz="4800" dirty="0">
                <a:solidFill>
                  <a:prstClr val="white"/>
                </a:solidFill>
              </a:rPr>
              <a:t>3,670 trillion</a:t>
            </a:r>
          </a:p>
          <a:p>
            <a:pPr marL="68580" indent="0">
              <a:buClr>
                <a:srgbClr val="D6ECFF"/>
              </a:buClr>
              <a:buFont typeface="Wingdings"/>
              <a:buNone/>
            </a:pPr>
            <a:endParaRPr lang="en-US" sz="4800" dirty="0">
              <a:solidFill>
                <a:prstClr val="white"/>
              </a:solidFill>
            </a:endParaRPr>
          </a:p>
        </p:txBody>
      </p:sp>
    </p:spTree>
    <p:custDataLst>
      <p:tags r:id="rId1"/>
    </p:custDataLst>
    <p:extLst>
      <p:ext uri="{BB962C8B-B14F-4D97-AF65-F5344CB8AC3E}">
        <p14:creationId xmlns:p14="http://schemas.microsoft.com/office/powerpoint/2010/main" val="18283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Probabilities</a:t>
            </a:r>
          </a:p>
        </p:txBody>
      </p:sp>
      <p:sp>
        <p:nvSpPr>
          <p:cNvPr id="5" name="Content Placeholder 2"/>
          <p:cNvSpPr txBox="1">
            <a:spLocks/>
          </p:cNvSpPr>
          <p:nvPr/>
        </p:nvSpPr>
        <p:spPr>
          <a:xfrm>
            <a:off x="685800" y="2425338"/>
            <a:ext cx="8153400" cy="80724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600" dirty="0">
                <a:solidFill>
                  <a:prstClr val="white"/>
                </a:solidFill>
              </a:rPr>
              <a:t>3,670,000,000,000,000  Information</a:t>
            </a:r>
          </a:p>
          <a:p>
            <a:pPr marL="68580" indent="0" algn="r">
              <a:buClr>
                <a:srgbClr val="D6ECFF"/>
              </a:buClr>
              <a:buFont typeface="Wingdings"/>
              <a:buNone/>
            </a:pPr>
            <a:endParaRPr lang="en-US" sz="4800" dirty="0">
              <a:solidFill>
                <a:prstClr val="white"/>
              </a:solidFill>
            </a:endParaRPr>
          </a:p>
        </p:txBody>
      </p:sp>
      <p:sp>
        <p:nvSpPr>
          <p:cNvPr id="6" name="Content Placeholder 2"/>
          <p:cNvSpPr txBox="1">
            <a:spLocks/>
          </p:cNvSpPr>
          <p:nvPr/>
        </p:nvSpPr>
        <p:spPr>
          <a:xfrm>
            <a:off x="3048000" y="3109920"/>
            <a:ext cx="5181600" cy="80724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r">
              <a:buClr>
                <a:srgbClr val="D6ECFF"/>
              </a:buClr>
              <a:buFont typeface="Wingdings"/>
              <a:buNone/>
            </a:pPr>
            <a:r>
              <a:rPr lang="en-US" sz="3600" dirty="0">
                <a:solidFill>
                  <a:prstClr val="white"/>
                </a:solidFill>
              </a:rPr>
              <a:t>292,000,000  Powerball</a:t>
            </a:r>
          </a:p>
        </p:txBody>
      </p:sp>
      <p:sp>
        <p:nvSpPr>
          <p:cNvPr id="7" name="Content Placeholder 2"/>
          <p:cNvSpPr txBox="1">
            <a:spLocks/>
          </p:cNvSpPr>
          <p:nvPr/>
        </p:nvSpPr>
        <p:spPr>
          <a:xfrm>
            <a:off x="2971800" y="3917160"/>
            <a:ext cx="5105400" cy="80724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r">
              <a:buClr>
                <a:srgbClr val="D6ECFF"/>
              </a:buClr>
              <a:buFont typeface="Wingdings"/>
              <a:buNone/>
            </a:pPr>
            <a:r>
              <a:rPr lang="en-US" sz="3600" dirty="0">
                <a:solidFill>
                  <a:prstClr val="white"/>
                </a:solidFill>
              </a:rPr>
              <a:t>6,100,000  Death by</a:t>
            </a:r>
          </a:p>
          <a:p>
            <a:pPr marL="68580" indent="0" algn="r">
              <a:buClr>
                <a:srgbClr val="D6ECFF"/>
              </a:buClr>
              <a:buFont typeface="Wingdings"/>
              <a:buNone/>
            </a:pPr>
            <a:r>
              <a:rPr lang="en-US" sz="3600" dirty="0">
                <a:solidFill>
                  <a:prstClr val="white"/>
                </a:solidFill>
              </a:rPr>
              <a:t>Bee Sting </a:t>
            </a:r>
          </a:p>
        </p:txBody>
      </p:sp>
    </p:spTree>
    <p:custDataLst>
      <p:tags r:id="rId1"/>
    </p:custDataLst>
    <p:extLst>
      <p:ext uri="{BB962C8B-B14F-4D97-AF65-F5344CB8AC3E}">
        <p14:creationId xmlns:p14="http://schemas.microsoft.com/office/powerpoint/2010/main" val="291262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in a Protein</a:t>
            </a:r>
          </a:p>
        </p:txBody>
      </p:sp>
      <p:sp>
        <p:nvSpPr>
          <p:cNvPr id="3" name="Content Placeholder 2"/>
          <p:cNvSpPr>
            <a:spLocks noGrp="1"/>
          </p:cNvSpPr>
          <p:nvPr>
            <p:ph idx="1"/>
          </p:nvPr>
        </p:nvSpPr>
        <p:spPr/>
        <p:txBody>
          <a:bodyPr/>
          <a:lstStyle/>
          <a:p>
            <a:r>
              <a:rPr lang="en-US" dirty="0"/>
              <a:t>Proteins – Building Blocks of Life</a:t>
            </a:r>
          </a:p>
          <a:p>
            <a:r>
              <a:rPr lang="en-US" dirty="0"/>
              <a:t>Amino acids – Building Blocks of Proteins</a:t>
            </a:r>
          </a:p>
          <a:p>
            <a:r>
              <a:rPr lang="en-US" dirty="0"/>
              <a:t>Each protein is made up of a chain of Amino Acids</a:t>
            </a:r>
          </a:p>
        </p:txBody>
      </p:sp>
    </p:spTree>
    <p:custDataLst>
      <p:tags r:id="rId1"/>
    </p:custDataLst>
    <p:extLst>
      <p:ext uri="{BB962C8B-B14F-4D97-AF65-F5344CB8AC3E}">
        <p14:creationId xmlns:p14="http://schemas.microsoft.com/office/powerpoint/2010/main" val="269467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dirty="0"/>
              <a:t>20 Standard Amino Acids</a:t>
            </a:r>
          </a:p>
        </p:txBody>
      </p:sp>
      <p:sp>
        <p:nvSpPr>
          <p:cNvPr id="3" name="Content Placeholder 2"/>
          <p:cNvSpPr>
            <a:spLocks noGrp="1"/>
          </p:cNvSpPr>
          <p:nvPr>
            <p:ph idx="1"/>
          </p:nvPr>
        </p:nvSpPr>
        <p:spPr>
          <a:xfrm>
            <a:off x="914400" y="1066800"/>
            <a:ext cx="3581400" cy="5257800"/>
          </a:xfrm>
        </p:spPr>
        <p:txBody>
          <a:bodyPr>
            <a:normAutofit fontScale="92500" lnSpcReduction="20000"/>
          </a:bodyPr>
          <a:lstStyle/>
          <a:p>
            <a:endParaRPr lang="en-US" dirty="0"/>
          </a:p>
          <a:p>
            <a:r>
              <a:rPr lang="en-US" sz="3400" dirty="0"/>
              <a:t>Alanine </a:t>
            </a:r>
          </a:p>
          <a:p>
            <a:r>
              <a:rPr lang="en-US" sz="3400" dirty="0"/>
              <a:t>Arginine </a:t>
            </a:r>
          </a:p>
          <a:p>
            <a:r>
              <a:rPr lang="en-US" sz="3400" dirty="0"/>
              <a:t>Asparagine </a:t>
            </a:r>
          </a:p>
          <a:p>
            <a:r>
              <a:rPr lang="en-US" sz="3400" dirty="0"/>
              <a:t>Aspartic acid </a:t>
            </a:r>
          </a:p>
          <a:p>
            <a:r>
              <a:rPr lang="en-US" sz="3400" dirty="0"/>
              <a:t>Cysteine </a:t>
            </a:r>
          </a:p>
          <a:p>
            <a:r>
              <a:rPr lang="en-US" sz="3400" dirty="0"/>
              <a:t>Glutamic acid</a:t>
            </a:r>
          </a:p>
          <a:p>
            <a:r>
              <a:rPr lang="en-US" sz="3400" dirty="0"/>
              <a:t>Glutamine </a:t>
            </a:r>
          </a:p>
          <a:p>
            <a:r>
              <a:rPr lang="en-US" sz="3400" dirty="0"/>
              <a:t>Glycine </a:t>
            </a:r>
          </a:p>
          <a:p>
            <a:r>
              <a:rPr lang="en-US" sz="3400" dirty="0" err="1"/>
              <a:t>Histidine</a:t>
            </a:r>
            <a:r>
              <a:rPr lang="en-US" sz="3400" dirty="0"/>
              <a:t> </a:t>
            </a:r>
          </a:p>
          <a:p>
            <a:r>
              <a:rPr lang="en-US" sz="3400" dirty="0"/>
              <a:t>Isoleucine</a:t>
            </a:r>
          </a:p>
        </p:txBody>
      </p:sp>
      <p:sp>
        <p:nvSpPr>
          <p:cNvPr id="5" name="Content Placeholder 2"/>
          <p:cNvSpPr txBox="1">
            <a:spLocks/>
          </p:cNvSpPr>
          <p:nvPr/>
        </p:nvSpPr>
        <p:spPr>
          <a:xfrm>
            <a:off x="4724400" y="1066800"/>
            <a:ext cx="3962400" cy="5486400"/>
          </a:xfrm>
          <a:prstGeom prst="rect">
            <a:avLst/>
          </a:prstGeom>
        </p:spPr>
        <p:txBody>
          <a:bodyPr vert="horz">
            <a:normAutofit fontScale="92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Clr>
                <a:srgbClr val="D6ECFF"/>
              </a:buClr>
            </a:pPr>
            <a:endParaRPr lang="en-US" dirty="0">
              <a:solidFill>
                <a:prstClr val="white"/>
              </a:solidFill>
            </a:endParaRPr>
          </a:p>
          <a:p>
            <a:pPr>
              <a:buClr>
                <a:srgbClr val="D6ECFF"/>
              </a:buClr>
            </a:pPr>
            <a:r>
              <a:rPr lang="en-US" sz="3400" dirty="0" err="1">
                <a:solidFill>
                  <a:prstClr val="white"/>
                </a:solidFill>
              </a:rPr>
              <a:t>Leucine</a:t>
            </a:r>
            <a:r>
              <a:rPr lang="en-US" sz="3400" dirty="0">
                <a:solidFill>
                  <a:prstClr val="white"/>
                </a:solidFill>
              </a:rPr>
              <a:t> </a:t>
            </a:r>
          </a:p>
          <a:p>
            <a:pPr>
              <a:buClr>
                <a:srgbClr val="D6ECFF"/>
              </a:buClr>
            </a:pPr>
            <a:r>
              <a:rPr lang="en-US" sz="3400" dirty="0">
                <a:solidFill>
                  <a:prstClr val="white"/>
                </a:solidFill>
              </a:rPr>
              <a:t>Lysine </a:t>
            </a:r>
          </a:p>
          <a:p>
            <a:pPr>
              <a:buClr>
                <a:srgbClr val="D6ECFF"/>
              </a:buClr>
            </a:pPr>
            <a:r>
              <a:rPr lang="en-US" sz="3400" dirty="0">
                <a:solidFill>
                  <a:prstClr val="white"/>
                </a:solidFill>
              </a:rPr>
              <a:t>Methionine </a:t>
            </a:r>
          </a:p>
          <a:p>
            <a:pPr>
              <a:buClr>
                <a:srgbClr val="D6ECFF"/>
              </a:buClr>
            </a:pPr>
            <a:r>
              <a:rPr lang="en-US" sz="3400" dirty="0">
                <a:solidFill>
                  <a:prstClr val="white"/>
                </a:solidFill>
              </a:rPr>
              <a:t>Phenylalanine </a:t>
            </a:r>
          </a:p>
          <a:p>
            <a:pPr>
              <a:buClr>
                <a:srgbClr val="D6ECFF"/>
              </a:buClr>
            </a:pPr>
            <a:r>
              <a:rPr lang="en-US" sz="3400" dirty="0" err="1">
                <a:solidFill>
                  <a:prstClr val="white"/>
                </a:solidFill>
              </a:rPr>
              <a:t>Proline</a:t>
            </a:r>
            <a:r>
              <a:rPr lang="en-US" sz="3400" dirty="0">
                <a:solidFill>
                  <a:prstClr val="white"/>
                </a:solidFill>
              </a:rPr>
              <a:t> </a:t>
            </a:r>
          </a:p>
          <a:p>
            <a:pPr>
              <a:buClr>
                <a:srgbClr val="D6ECFF"/>
              </a:buClr>
            </a:pPr>
            <a:r>
              <a:rPr lang="en-US" sz="3400" dirty="0">
                <a:solidFill>
                  <a:prstClr val="white"/>
                </a:solidFill>
              </a:rPr>
              <a:t>Serine</a:t>
            </a:r>
          </a:p>
          <a:p>
            <a:pPr>
              <a:buClr>
                <a:srgbClr val="D6ECFF"/>
              </a:buClr>
            </a:pPr>
            <a:r>
              <a:rPr lang="en-US" sz="3400" dirty="0">
                <a:solidFill>
                  <a:prstClr val="white"/>
                </a:solidFill>
              </a:rPr>
              <a:t>Threonine </a:t>
            </a:r>
          </a:p>
          <a:p>
            <a:pPr>
              <a:buClr>
                <a:srgbClr val="D6ECFF"/>
              </a:buClr>
            </a:pPr>
            <a:r>
              <a:rPr lang="en-US" sz="3400" dirty="0">
                <a:solidFill>
                  <a:prstClr val="white"/>
                </a:solidFill>
              </a:rPr>
              <a:t>Tryptophan </a:t>
            </a:r>
          </a:p>
          <a:p>
            <a:pPr>
              <a:buClr>
                <a:srgbClr val="D6ECFF"/>
              </a:buClr>
            </a:pPr>
            <a:r>
              <a:rPr lang="en-US" sz="3400" dirty="0">
                <a:solidFill>
                  <a:prstClr val="white"/>
                </a:solidFill>
              </a:rPr>
              <a:t>Tyrosine </a:t>
            </a:r>
          </a:p>
          <a:p>
            <a:pPr>
              <a:buClr>
                <a:srgbClr val="D6ECFF"/>
              </a:buClr>
            </a:pPr>
            <a:r>
              <a:rPr lang="en-US" sz="3400" dirty="0" err="1">
                <a:solidFill>
                  <a:prstClr val="white"/>
                </a:solidFill>
              </a:rPr>
              <a:t>Valine</a:t>
            </a:r>
            <a:endParaRPr lang="en-US" sz="3400" dirty="0">
              <a:solidFill>
                <a:prstClr val="white"/>
              </a:solidFill>
            </a:endParaRPr>
          </a:p>
        </p:txBody>
      </p:sp>
    </p:spTree>
    <p:extLst>
      <p:ext uri="{BB962C8B-B14F-4D97-AF65-F5344CB8AC3E}">
        <p14:creationId xmlns:p14="http://schemas.microsoft.com/office/powerpoint/2010/main" val="1347438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457200"/>
            <a:ext cx="5336241" cy="6150244"/>
          </a:xfrm>
        </p:spPr>
      </p:pic>
    </p:spTree>
    <p:extLst>
      <p:ext uri="{BB962C8B-B14F-4D97-AF65-F5344CB8AC3E}">
        <p14:creationId xmlns:p14="http://schemas.microsoft.com/office/powerpoint/2010/main" val="3089158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1447800" cy="914400"/>
          </a:xfrm>
        </p:spPr>
        <p:txBody>
          <a:bodyPr/>
          <a:lstStyle/>
          <a:p>
            <a:r>
              <a:rPr lang="en-US" dirty="0"/>
              <a:t>DNA</a:t>
            </a:r>
          </a:p>
        </p:txBody>
      </p:sp>
      <p:pic>
        <p:nvPicPr>
          <p:cNvPr id="3075" name="Picture 3" descr="C:\Users\John\AppData\Local\Microsoft\Windows\Temporary Internet Files\Content.IE5\86A7OQ3R\MC900436915[1].png"/>
          <p:cNvPicPr>
            <a:picLocks noChangeAspect="1" noChangeArrowheads="1"/>
          </p:cNvPicPr>
          <p:nvPr/>
        </p:nvPicPr>
        <p:blipFill>
          <a:blip r:embed="rId3" cstate="print"/>
          <a:stretch>
            <a:fillRect/>
          </a:stretch>
        </p:blipFill>
        <p:spPr bwMode="auto">
          <a:xfrm>
            <a:off x="381000" y="1371600"/>
            <a:ext cx="6172200" cy="414169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7010400" y="1219200"/>
            <a:ext cx="1524000" cy="609600"/>
          </a:xfrm>
        </p:spPr>
        <p:txBody>
          <a:bodyPr/>
          <a:lstStyle/>
          <a:p>
            <a:pPr marL="68580" indent="0">
              <a:buNone/>
            </a:pPr>
            <a:endParaRPr lang="en-US" dirty="0"/>
          </a:p>
        </p:txBody>
      </p:sp>
      <p:sp>
        <p:nvSpPr>
          <p:cNvPr id="5" name="TextBox 4"/>
          <p:cNvSpPr txBox="1"/>
          <p:nvPr/>
        </p:nvSpPr>
        <p:spPr>
          <a:xfrm>
            <a:off x="838200" y="2438400"/>
            <a:ext cx="914400" cy="533400"/>
          </a:xfrm>
          <a:prstGeom prst="rect">
            <a:avLst/>
          </a:prstGeom>
        </p:spPr>
        <p:txBody>
          <a:bodyPr vert="horz" wrap="none" lIns="100584" tIns="45720" rtlCol="0" anchor="b">
            <a:normAutofit lnSpcReduction="10000"/>
          </a:bodyPr>
          <a:lstStyle/>
          <a:p>
            <a:pPr algn="ctr">
              <a:buClr>
                <a:srgbClr val="D6ECFF"/>
              </a:buClr>
              <a:buSzPct val="95000"/>
            </a:pPr>
            <a:r>
              <a:rPr lang="en-US" sz="1600" dirty="0">
                <a:solidFill>
                  <a:prstClr val="white"/>
                </a:solidFill>
                <a:latin typeface="Arial" pitchFamily="34" charset="0"/>
                <a:cs typeface="Arial" pitchFamily="34" charset="0"/>
              </a:rPr>
              <a:t>Drawing by</a:t>
            </a:r>
          </a:p>
          <a:p>
            <a:pPr algn="ctr">
              <a:buClr>
                <a:srgbClr val="D6ECFF"/>
              </a:buClr>
              <a:buSzPct val="95000"/>
            </a:pPr>
            <a:r>
              <a:rPr lang="en-US" sz="1600" dirty="0">
                <a:solidFill>
                  <a:prstClr val="white"/>
                </a:solidFill>
                <a:latin typeface="Arial" pitchFamily="34" charset="0"/>
                <a:cs typeface="Arial" pitchFamily="34" charset="0"/>
              </a:rPr>
              <a:t> Gustavo </a:t>
            </a:r>
            <a:r>
              <a:rPr lang="en-US" sz="1600" dirty="0" err="1">
                <a:solidFill>
                  <a:prstClr val="white"/>
                </a:solidFill>
                <a:latin typeface="Arial" pitchFamily="34" charset="0"/>
                <a:cs typeface="Arial" pitchFamily="34" charset="0"/>
              </a:rPr>
              <a:t>Rezende</a:t>
            </a:r>
            <a:endParaRPr lang="en-US" sz="1600" dirty="0">
              <a:solidFill>
                <a:prstClr val="white"/>
              </a:solidFill>
              <a:latin typeface="Arial" pitchFamily="34" charset="0"/>
              <a:cs typeface="Arial" pitchFamily="34" charset="0"/>
            </a:endParaRPr>
          </a:p>
        </p:txBody>
      </p:sp>
      <p:sp>
        <p:nvSpPr>
          <p:cNvPr id="13" name="TextBox 12"/>
          <p:cNvSpPr txBox="1"/>
          <p:nvPr/>
        </p:nvSpPr>
        <p:spPr>
          <a:xfrm>
            <a:off x="3276600" y="1447800"/>
            <a:ext cx="914400" cy="609600"/>
          </a:xfrm>
          <a:prstGeom prst="rect">
            <a:avLst/>
          </a:prstGeom>
        </p:spPr>
        <p:txBody>
          <a:bodyPr vert="horz" wrap="none" lIns="100584" tIns="45720" rtlCol="0" anchor="b">
            <a:normAutofit/>
          </a:bodyPr>
          <a:lstStyle/>
          <a:p>
            <a:pPr algn="ctr">
              <a:buClr>
                <a:srgbClr val="D6ECFF"/>
              </a:buClr>
              <a:buSzPct val="95000"/>
            </a:pPr>
            <a:r>
              <a:rPr lang="en-US" sz="3200" dirty="0">
                <a:solidFill>
                  <a:prstClr val="white"/>
                </a:solidFill>
                <a:latin typeface="Arial" pitchFamily="34" charset="0"/>
                <a:cs typeface="Arial" pitchFamily="34" charset="0"/>
              </a:rPr>
              <a:t>Base</a:t>
            </a:r>
          </a:p>
        </p:txBody>
      </p:sp>
      <p:cxnSp>
        <p:nvCxnSpPr>
          <p:cNvPr id="15" name="Straight Arrow Connector 14"/>
          <p:cNvCxnSpPr/>
          <p:nvPr/>
        </p:nvCxnSpPr>
        <p:spPr>
          <a:xfrm>
            <a:off x="4267200" y="1905000"/>
            <a:ext cx="609600" cy="3810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10200" y="3810000"/>
            <a:ext cx="914400" cy="609600"/>
          </a:xfrm>
          <a:prstGeom prst="rect">
            <a:avLst/>
          </a:prstGeom>
        </p:spPr>
        <p:txBody>
          <a:bodyPr vert="horz" wrap="none" lIns="100584" tIns="45720" rtlCol="0" anchor="b">
            <a:normAutofit/>
          </a:bodyPr>
          <a:lstStyle/>
          <a:p>
            <a:pPr algn="ctr">
              <a:buClr>
                <a:srgbClr val="D6ECFF"/>
              </a:buClr>
              <a:buSzPct val="95000"/>
            </a:pPr>
            <a:r>
              <a:rPr lang="en-US" sz="3200" dirty="0">
                <a:solidFill>
                  <a:prstClr val="white"/>
                </a:solidFill>
                <a:latin typeface="Arial" pitchFamily="34" charset="0"/>
                <a:cs typeface="Arial" pitchFamily="34" charset="0"/>
              </a:rPr>
              <a:t>Base</a:t>
            </a:r>
          </a:p>
        </p:txBody>
      </p:sp>
      <p:cxnSp>
        <p:nvCxnSpPr>
          <p:cNvPr id="9" name="Straight Arrow Connector 8"/>
          <p:cNvCxnSpPr/>
          <p:nvPr/>
        </p:nvCxnSpPr>
        <p:spPr>
          <a:xfrm flipH="1" flipV="1">
            <a:off x="5867400" y="3124200"/>
            <a:ext cx="76200" cy="838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89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Step Code for Proteins</a:t>
            </a:r>
          </a:p>
        </p:txBody>
      </p:sp>
      <p:sp>
        <p:nvSpPr>
          <p:cNvPr id="3" name="Content Placeholder 2"/>
          <p:cNvSpPr>
            <a:spLocks noGrp="1"/>
          </p:cNvSpPr>
          <p:nvPr>
            <p:ph idx="1"/>
          </p:nvPr>
        </p:nvSpPr>
        <p:spPr/>
        <p:txBody>
          <a:bodyPr>
            <a:normAutofit/>
          </a:bodyPr>
          <a:lstStyle/>
          <a:p>
            <a:pPr marL="582930" indent="-514350">
              <a:buFont typeface="+mj-lt"/>
              <a:buAutoNum type="arabicPeriod"/>
            </a:pPr>
            <a:r>
              <a:rPr lang="en-US" sz="3600" dirty="0"/>
              <a:t>Group of bases specifies an amino acid</a:t>
            </a:r>
            <a:br>
              <a:rPr lang="en-US" sz="3600" dirty="0"/>
            </a:br>
            <a:endParaRPr lang="en-US" sz="3600" dirty="0"/>
          </a:p>
          <a:p>
            <a:pPr marL="582930" indent="-514350">
              <a:buFont typeface="+mj-lt"/>
              <a:buAutoNum type="arabicPeriod"/>
            </a:pPr>
            <a:r>
              <a:rPr lang="en-US" sz="3600" dirty="0"/>
              <a:t>Group of amino acids specifies a protein</a:t>
            </a:r>
          </a:p>
        </p:txBody>
      </p:sp>
    </p:spTree>
    <p:extLst>
      <p:ext uri="{BB962C8B-B14F-4D97-AF65-F5344CB8AC3E}">
        <p14:creationId xmlns:p14="http://schemas.microsoft.com/office/powerpoint/2010/main" val="4943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33400"/>
            <a:ext cx="3581400" cy="914400"/>
          </a:xfrm>
        </p:spPr>
        <p:txBody>
          <a:bodyPr/>
          <a:lstStyle/>
          <a:p>
            <a:r>
              <a:rPr lang="en-US" dirty="0"/>
              <a:t>Only 4 Bases</a:t>
            </a:r>
          </a:p>
        </p:txBody>
      </p:sp>
      <p:sp>
        <p:nvSpPr>
          <p:cNvPr id="3" name="Content Placeholder 2"/>
          <p:cNvSpPr>
            <a:spLocks noGrp="1"/>
          </p:cNvSpPr>
          <p:nvPr>
            <p:ph idx="1"/>
          </p:nvPr>
        </p:nvSpPr>
        <p:spPr>
          <a:xfrm>
            <a:off x="2590800" y="1676400"/>
            <a:ext cx="3124200" cy="2407440"/>
          </a:xfrm>
        </p:spPr>
        <p:txBody>
          <a:bodyPr>
            <a:normAutofit lnSpcReduction="10000"/>
          </a:bodyPr>
          <a:lstStyle/>
          <a:p>
            <a:pPr marL="68580" indent="0">
              <a:buNone/>
            </a:pPr>
            <a:r>
              <a:rPr lang="en-US" sz="3600" dirty="0"/>
              <a:t>A = Adenine</a:t>
            </a:r>
          </a:p>
          <a:p>
            <a:pPr marL="68580" indent="0">
              <a:buNone/>
            </a:pPr>
            <a:r>
              <a:rPr lang="en-US" sz="3600" dirty="0"/>
              <a:t>T = Thymine</a:t>
            </a:r>
          </a:p>
          <a:p>
            <a:pPr marL="68580" indent="0">
              <a:buNone/>
            </a:pPr>
            <a:r>
              <a:rPr lang="en-US" sz="3600" dirty="0"/>
              <a:t>C = Cytosine</a:t>
            </a:r>
          </a:p>
          <a:p>
            <a:pPr marL="68580" indent="0">
              <a:buNone/>
            </a:pPr>
            <a:r>
              <a:rPr lang="en-US" sz="3600" dirty="0"/>
              <a:t>G = Guanine</a:t>
            </a:r>
          </a:p>
          <a:p>
            <a:pPr>
              <a:buNone/>
            </a:pPr>
            <a:endParaRPr lang="en-US" dirty="0"/>
          </a:p>
        </p:txBody>
      </p:sp>
      <p:sp>
        <p:nvSpPr>
          <p:cNvPr id="4" name="Content Placeholder 2"/>
          <p:cNvSpPr txBox="1">
            <a:spLocks/>
          </p:cNvSpPr>
          <p:nvPr/>
        </p:nvSpPr>
        <p:spPr>
          <a:xfrm>
            <a:off x="762000" y="4591756"/>
            <a:ext cx="7772400" cy="762000"/>
          </a:xfrm>
          <a:prstGeom prst="rect">
            <a:avLst/>
          </a:prstGeom>
        </p:spPr>
        <p:txBody>
          <a:bodyPr vert="horz">
            <a:normAutofit fontScale="925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Clr>
                <a:srgbClr val="D6ECFF"/>
              </a:buClr>
              <a:buFont typeface="Wingdings"/>
              <a:buNone/>
            </a:pPr>
            <a:r>
              <a:rPr lang="en-US" sz="3600" dirty="0">
                <a:solidFill>
                  <a:prstClr val="white"/>
                </a:solidFill>
              </a:rPr>
              <a:t>ATTGCTATGAATTCGATCGATACGACT</a:t>
            </a:r>
          </a:p>
          <a:p>
            <a:pPr>
              <a:buClr>
                <a:srgbClr val="D6ECFF"/>
              </a:buClr>
              <a:buFont typeface="Wingdings"/>
              <a:buNone/>
            </a:pPr>
            <a:endParaRPr lang="en-US" dirty="0">
              <a:solidFill>
                <a:prstClr val="white"/>
              </a:solidFill>
            </a:endParaRPr>
          </a:p>
          <a:p>
            <a:pPr>
              <a:buClr>
                <a:srgbClr val="D6ECFF"/>
              </a:buClr>
              <a:buFont typeface="Wingdings"/>
              <a:buNone/>
            </a:pPr>
            <a:endParaRPr lang="en-US" dirty="0">
              <a:solidFill>
                <a:prstClr val="white"/>
              </a:solidFill>
            </a:endParaRPr>
          </a:p>
        </p:txBody>
      </p:sp>
    </p:spTree>
    <p:custDataLst>
      <p:tags r:id="rId1"/>
    </p:custDataLst>
    <p:extLst>
      <p:ext uri="{BB962C8B-B14F-4D97-AF65-F5344CB8AC3E}">
        <p14:creationId xmlns:p14="http://schemas.microsoft.com/office/powerpoint/2010/main" val="403284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3886200" cy="914400"/>
          </a:xfrm>
        </p:spPr>
        <p:txBody>
          <a:bodyPr/>
          <a:lstStyle/>
          <a:p>
            <a:r>
              <a:rPr lang="en-US" dirty="0"/>
              <a:t>DNA Base Pairs</a:t>
            </a:r>
          </a:p>
        </p:txBody>
      </p:sp>
      <p:sp>
        <p:nvSpPr>
          <p:cNvPr id="3" name="Content Placeholder 2"/>
          <p:cNvSpPr>
            <a:spLocks noGrp="1"/>
          </p:cNvSpPr>
          <p:nvPr>
            <p:ph idx="1"/>
          </p:nvPr>
        </p:nvSpPr>
        <p:spPr>
          <a:xfrm>
            <a:off x="2667000" y="1981200"/>
            <a:ext cx="2667000" cy="1569240"/>
          </a:xfrm>
        </p:spPr>
        <p:txBody>
          <a:bodyPr/>
          <a:lstStyle/>
          <a:p>
            <a:pPr>
              <a:buNone/>
            </a:pPr>
            <a:r>
              <a:rPr lang="en-US" sz="4400" dirty="0"/>
              <a:t>A – T</a:t>
            </a:r>
          </a:p>
          <a:p>
            <a:pPr>
              <a:buNone/>
            </a:pPr>
            <a:r>
              <a:rPr lang="en-US" sz="4400" dirty="0"/>
              <a:t>C – G </a:t>
            </a:r>
          </a:p>
          <a:p>
            <a:endParaRPr lang="en-US" dirty="0"/>
          </a:p>
          <a:p>
            <a:pPr>
              <a:buNone/>
            </a:pPr>
            <a:endParaRPr lang="en-US" dirty="0"/>
          </a:p>
          <a:p>
            <a:pPr>
              <a:buNone/>
            </a:pPr>
            <a:endParaRPr lang="en-US" dirty="0"/>
          </a:p>
        </p:txBody>
      </p:sp>
    </p:spTree>
    <p:extLst>
      <p:ext uri="{BB962C8B-B14F-4D97-AF65-F5344CB8AC3E}">
        <p14:creationId xmlns:p14="http://schemas.microsoft.com/office/powerpoint/2010/main" val="2053380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4038600" cy="914400"/>
          </a:xfrm>
        </p:spPr>
        <p:txBody>
          <a:bodyPr/>
          <a:lstStyle/>
          <a:p>
            <a:r>
              <a:rPr lang="en-US" dirty="0"/>
              <a:t>Know for Certain</a:t>
            </a:r>
          </a:p>
        </p:txBody>
      </p:sp>
      <p:sp>
        <p:nvSpPr>
          <p:cNvPr id="3" name="Content Placeholder 2"/>
          <p:cNvSpPr>
            <a:spLocks noGrp="1"/>
          </p:cNvSpPr>
          <p:nvPr>
            <p:ph idx="1"/>
          </p:nvPr>
        </p:nvSpPr>
        <p:spPr>
          <a:xfrm>
            <a:off x="609600" y="1783560"/>
            <a:ext cx="8077200" cy="4572000"/>
          </a:xfrm>
        </p:spPr>
        <p:txBody>
          <a:bodyPr/>
          <a:lstStyle/>
          <a:p>
            <a:r>
              <a:rPr lang="en-US" sz="3200" dirty="0"/>
              <a:t>The DNA code for proteins</a:t>
            </a:r>
          </a:p>
          <a:p>
            <a:r>
              <a:rPr lang="en-US" sz="3200" dirty="0"/>
              <a:t>Probability of the correct code</a:t>
            </a:r>
            <a:br>
              <a:rPr lang="en-US" sz="3200" dirty="0"/>
            </a:br>
            <a:r>
              <a:rPr lang="en-US" sz="3200" dirty="0"/>
              <a:t> for a protein</a:t>
            </a:r>
          </a:p>
          <a:p>
            <a:r>
              <a:rPr lang="en-US" sz="3200" dirty="0"/>
              <a:t>Impossible Chance + Natural Selection could create a single typical protein</a:t>
            </a:r>
          </a:p>
          <a:p>
            <a:pPr>
              <a:buNone/>
            </a:pPr>
            <a:endParaRPr lang="en-US" dirty="0"/>
          </a:p>
          <a:p>
            <a:endParaRPr lang="en-US" dirty="0"/>
          </a:p>
        </p:txBody>
      </p:sp>
    </p:spTree>
    <p:extLst>
      <p:ext uri="{BB962C8B-B14F-4D97-AF65-F5344CB8AC3E}">
        <p14:creationId xmlns:p14="http://schemas.microsoft.com/office/powerpoint/2010/main" val="269193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1447800" cy="914400"/>
          </a:xfrm>
        </p:spPr>
        <p:txBody>
          <a:bodyPr/>
          <a:lstStyle/>
          <a:p>
            <a:r>
              <a:rPr lang="en-US" dirty="0"/>
              <a:t>DNA</a:t>
            </a:r>
          </a:p>
        </p:txBody>
      </p:sp>
      <p:pic>
        <p:nvPicPr>
          <p:cNvPr id="3075" name="Picture 3" descr="C:\Users\John\AppData\Local\Microsoft\Windows\Temporary Internet Files\Content.IE5\86A7OQ3R\MC900436915[1].png"/>
          <p:cNvPicPr>
            <a:picLocks noChangeAspect="1" noChangeArrowheads="1"/>
          </p:cNvPicPr>
          <p:nvPr/>
        </p:nvPicPr>
        <p:blipFill>
          <a:blip r:embed="rId3" cstate="print"/>
          <a:stretch>
            <a:fillRect/>
          </a:stretch>
        </p:blipFill>
        <p:spPr bwMode="auto">
          <a:xfrm>
            <a:off x="381000" y="1371600"/>
            <a:ext cx="6172200" cy="414169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7010400" y="1219200"/>
            <a:ext cx="1524000" cy="609600"/>
          </a:xfrm>
        </p:spPr>
        <p:txBody>
          <a:bodyPr/>
          <a:lstStyle/>
          <a:p>
            <a:pPr marL="68580" indent="0">
              <a:buNone/>
            </a:pPr>
            <a:endParaRPr lang="en-US" dirty="0"/>
          </a:p>
        </p:txBody>
      </p:sp>
      <p:sp>
        <p:nvSpPr>
          <p:cNvPr id="5" name="TextBox 4"/>
          <p:cNvSpPr txBox="1"/>
          <p:nvPr/>
        </p:nvSpPr>
        <p:spPr>
          <a:xfrm>
            <a:off x="685800" y="1447800"/>
            <a:ext cx="914400" cy="533400"/>
          </a:xfrm>
          <a:prstGeom prst="rect">
            <a:avLst/>
          </a:prstGeom>
        </p:spPr>
        <p:txBody>
          <a:bodyPr vert="horz" wrap="none" lIns="100584" tIns="45720" rtlCol="0" anchor="b">
            <a:normAutofit lnSpcReduction="10000"/>
          </a:bodyPr>
          <a:lstStyle/>
          <a:p>
            <a:pPr algn="ctr">
              <a:buClr>
                <a:srgbClr val="D6ECFF"/>
              </a:buClr>
              <a:buSzPct val="95000"/>
            </a:pPr>
            <a:r>
              <a:rPr lang="en-US" sz="1600" dirty="0">
                <a:solidFill>
                  <a:prstClr val="white"/>
                </a:solidFill>
                <a:latin typeface="Arial" pitchFamily="34" charset="0"/>
                <a:cs typeface="Arial" pitchFamily="34" charset="0"/>
              </a:rPr>
              <a:t>Drawing by</a:t>
            </a:r>
          </a:p>
          <a:p>
            <a:pPr algn="ctr">
              <a:buClr>
                <a:srgbClr val="D6ECFF"/>
              </a:buClr>
              <a:buSzPct val="95000"/>
            </a:pPr>
            <a:r>
              <a:rPr lang="en-US" sz="1600" dirty="0">
                <a:solidFill>
                  <a:prstClr val="white"/>
                </a:solidFill>
                <a:latin typeface="Arial" pitchFamily="34" charset="0"/>
                <a:cs typeface="Arial" pitchFamily="34" charset="0"/>
              </a:rPr>
              <a:t> Gustavo </a:t>
            </a:r>
            <a:r>
              <a:rPr lang="en-US" sz="1600" dirty="0" err="1">
                <a:solidFill>
                  <a:prstClr val="white"/>
                </a:solidFill>
                <a:latin typeface="Arial" pitchFamily="34" charset="0"/>
                <a:cs typeface="Arial" pitchFamily="34" charset="0"/>
              </a:rPr>
              <a:t>Rezende</a:t>
            </a:r>
            <a:endParaRPr lang="en-US" sz="1600" dirty="0">
              <a:solidFill>
                <a:prstClr val="white"/>
              </a:solidFill>
              <a:latin typeface="Arial" pitchFamily="34" charset="0"/>
              <a:cs typeface="Arial" pitchFamily="34" charset="0"/>
            </a:endParaRPr>
          </a:p>
        </p:txBody>
      </p:sp>
      <p:sp>
        <p:nvSpPr>
          <p:cNvPr id="6" name="TextBox 5"/>
          <p:cNvSpPr txBox="1"/>
          <p:nvPr/>
        </p:nvSpPr>
        <p:spPr>
          <a:xfrm>
            <a:off x="4724400" y="19050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C</a:t>
            </a:r>
          </a:p>
        </p:txBody>
      </p:sp>
      <p:sp>
        <p:nvSpPr>
          <p:cNvPr id="8" name="TextBox 7"/>
          <p:cNvSpPr txBox="1"/>
          <p:nvPr/>
        </p:nvSpPr>
        <p:spPr>
          <a:xfrm>
            <a:off x="5791200" y="30480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G</a:t>
            </a:r>
          </a:p>
        </p:txBody>
      </p:sp>
      <p:sp>
        <p:nvSpPr>
          <p:cNvPr id="9" name="TextBox 8"/>
          <p:cNvSpPr txBox="1"/>
          <p:nvPr/>
        </p:nvSpPr>
        <p:spPr>
          <a:xfrm>
            <a:off x="4343400" y="22098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C</a:t>
            </a:r>
          </a:p>
        </p:txBody>
      </p:sp>
      <p:sp>
        <p:nvSpPr>
          <p:cNvPr id="10" name="TextBox 9"/>
          <p:cNvSpPr txBox="1"/>
          <p:nvPr/>
        </p:nvSpPr>
        <p:spPr>
          <a:xfrm>
            <a:off x="5181600" y="29718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G</a:t>
            </a:r>
          </a:p>
        </p:txBody>
      </p:sp>
      <p:sp>
        <p:nvSpPr>
          <p:cNvPr id="11" name="TextBox 10"/>
          <p:cNvSpPr txBox="1"/>
          <p:nvPr/>
        </p:nvSpPr>
        <p:spPr>
          <a:xfrm>
            <a:off x="5181600" y="19050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A</a:t>
            </a:r>
          </a:p>
        </p:txBody>
      </p:sp>
      <p:sp>
        <p:nvSpPr>
          <p:cNvPr id="12" name="TextBox 11"/>
          <p:cNvSpPr txBox="1"/>
          <p:nvPr/>
        </p:nvSpPr>
        <p:spPr>
          <a:xfrm>
            <a:off x="6172200" y="28956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T</a:t>
            </a:r>
          </a:p>
        </p:txBody>
      </p:sp>
      <p:sp>
        <p:nvSpPr>
          <p:cNvPr id="14" name="TextBox 13"/>
          <p:cNvSpPr txBox="1"/>
          <p:nvPr/>
        </p:nvSpPr>
        <p:spPr>
          <a:xfrm>
            <a:off x="1600200" y="36576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T</a:t>
            </a:r>
          </a:p>
        </p:txBody>
      </p:sp>
      <p:sp>
        <p:nvSpPr>
          <p:cNvPr id="15" name="TextBox 14"/>
          <p:cNvSpPr txBox="1"/>
          <p:nvPr/>
        </p:nvSpPr>
        <p:spPr>
          <a:xfrm>
            <a:off x="1905000" y="33528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T</a:t>
            </a:r>
          </a:p>
        </p:txBody>
      </p:sp>
      <p:sp>
        <p:nvSpPr>
          <p:cNvPr id="16" name="TextBox 15"/>
          <p:cNvSpPr txBox="1"/>
          <p:nvPr/>
        </p:nvSpPr>
        <p:spPr>
          <a:xfrm>
            <a:off x="2438400" y="33528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G</a:t>
            </a:r>
          </a:p>
        </p:txBody>
      </p:sp>
      <p:sp>
        <p:nvSpPr>
          <p:cNvPr id="17" name="TextBox 16"/>
          <p:cNvSpPr txBox="1"/>
          <p:nvPr/>
        </p:nvSpPr>
        <p:spPr>
          <a:xfrm>
            <a:off x="2971800" y="33528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T</a:t>
            </a:r>
          </a:p>
        </p:txBody>
      </p:sp>
      <p:sp>
        <p:nvSpPr>
          <p:cNvPr id="18" name="TextBox 17"/>
          <p:cNvSpPr txBox="1"/>
          <p:nvPr/>
        </p:nvSpPr>
        <p:spPr>
          <a:xfrm>
            <a:off x="3200400" y="31242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G</a:t>
            </a:r>
          </a:p>
        </p:txBody>
      </p:sp>
      <p:sp>
        <p:nvSpPr>
          <p:cNvPr id="19" name="TextBox 18"/>
          <p:cNvSpPr txBox="1"/>
          <p:nvPr/>
        </p:nvSpPr>
        <p:spPr>
          <a:xfrm>
            <a:off x="3200400" y="26670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C</a:t>
            </a:r>
          </a:p>
        </p:txBody>
      </p:sp>
      <p:sp>
        <p:nvSpPr>
          <p:cNvPr id="20" name="TextBox 19"/>
          <p:cNvSpPr txBox="1"/>
          <p:nvPr/>
        </p:nvSpPr>
        <p:spPr>
          <a:xfrm>
            <a:off x="3581400" y="24384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A</a:t>
            </a:r>
          </a:p>
        </p:txBody>
      </p:sp>
      <p:sp>
        <p:nvSpPr>
          <p:cNvPr id="21" name="TextBox 20"/>
          <p:cNvSpPr txBox="1"/>
          <p:nvPr/>
        </p:nvSpPr>
        <p:spPr>
          <a:xfrm>
            <a:off x="4038600" y="24384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A</a:t>
            </a:r>
          </a:p>
        </p:txBody>
      </p:sp>
      <p:sp>
        <p:nvSpPr>
          <p:cNvPr id="22" name="TextBox 21"/>
          <p:cNvSpPr txBox="1"/>
          <p:nvPr/>
        </p:nvSpPr>
        <p:spPr>
          <a:xfrm>
            <a:off x="2362200" y="44196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A</a:t>
            </a:r>
          </a:p>
        </p:txBody>
      </p:sp>
      <p:sp>
        <p:nvSpPr>
          <p:cNvPr id="23" name="TextBox 22"/>
          <p:cNvSpPr txBox="1"/>
          <p:nvPr/>
        </p:nvSpPr>
        <p:spPr>
          <a:xfrm>
            <a:off x="3352800" y="42672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C</a:t>
            </a:r>
          </a:p>
        </p:txBody>
      </p:sp>
      <p:sp>
        <p:nvSpPr>
          <p:cNvPr id="24" name="Oval 23"/>
          <p:cNvSpPr/>
          <p:nvPr/>
        </p:nvSpPr>
        <p:spPr>
          <a:xfrm>
            <a:off x="1371600" y="3581400"/>
            <a:ext cx="838200" cy="6096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2286000" y="3276600"/>
            <a:ext cx="838200" cy="6096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2133600" y="4419600"/>
            <a:ext cx="838200" cy="6096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3124200" y="4191000"/>
            <a:ext cx="838200" cy="6096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64864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across)">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heckerboard(across)">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Amino Acid Code</a:t>
            </a:r>
          </a:p>
        </p:txBody>
      </p:sp>
      <p:sp>
        <p:nvSpPr>
          <p:cNvPr id="3" name="Content Placeholder 2"/>
          <p:cNvSpPr>
            <a:spLocks noGrp="1"/>
          </p:cNvSpPr>
          <p:nvPr>
            <p:ph idx="1"/>
          </p:nvPr>
        </p:nvSpPr>
        <p:spPr/>
        <p:txBody>
          <a:bodyPr/>
          <a:lstStyle/>
          <a:p>
            <a:r>
              <a:rPr lang="en-US" dirty="0"/>
              <a:t>Triplets (Codons)</a:t>
            </a:r>
          </a:p>
          <a:p>
            <a:endParaRPr lang="en-US" dirty="0"/>
          </a:p>
          <a:p>
            <a:r>
              <a:rPr lang="en-US" dirty="0"/>
              <a:t>CCA = </a:t>
            </a:r>
            <a:r>
              <a:rPr lang="en-US" dirty="0" err="1"/>
              <a:t>Proline</a:t>
            </a:r>
            <a:endParaRPr lang="en-US" dirty="0"/>
          </a:p>
          <a:p>
            <a:endParaRPr lang="en-US" dirty="0"/>
          </a:p>
          <a:p>
            <a:r>
              <a:rPr lang="en-US" dirty="0"/>
              <a:t>ACC = Threonine </a:t>
            </a:r>
          </a:p>
        </p:txBody>
      </p:sp>
    </p:spTree>
    <p:custDataLst>
      <p:tags r:id="rId1"/>
    </p:custDataLst>
    <p:extLst>
      <p:ext uri="{BB962C8B-B14F-4D97-AF65-F5344CB8AC3E}">
        <p14:creationId xmlns:p14="http://schemas.microsoft.com/office/powerpoint/2010/main" val="310785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838200"/>
            <a:ext cx="8140552"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6858000" y="3352800"/>
            <a:ext cx="762000" cy="6096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4568190" y="3352800"/>
            <a:ext cx="922020" cy="6096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609600" y="5943600"/>
            <a:ext cx="1143000" cy="68862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4495800" y="6016978"/>
            <a:ext cx="1143000" cy="68862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1676400" y="5943600"/>
            <a:ext cx="858753" cy="68862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5562600" y="2590800"/>
            <a:ext cx="858753" cy="68862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5490210" y="3352800"/>
            <a:ext cx="762000" cy="6096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6193081" y="3352800"/>
            <a:ext cx="762000" cy="6096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7463790" y="3352800"/>
            <a:ext cx="762000" cy="6096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10707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0" grpId="0" animBg="1"/>
      <p:bldP spid="16" grpId="0" animBg="1"/>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John\AppData\Local\Microsoft\Windows\Temporary Internet Files\Content.IE5\86A7OQ3R\MC900436915[1].png"/>
          <p:cNvPicPr>
            <a:picLocks noChangeAspect="1" noChangeArrowheads="1"/>
          </p:cNvPicPr>
          <p:nvPr/>
        </p:nvPicPr>
        <p:blipFill>
          <a:blip r:embed="rId4" cstate="print"/>
          <a:stretch>
            <a:fillRect/>
          </a:stretch>
        </p:blipFill>
        <p:spPr bwMode="auto">
          <a:xfrm>
            <a:off x="381000" y="1371600"/>
            <a:ext cx="6172200" cy="414169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7010400" y="1219200"/>
            <a:ext cx="1524000" cy="609600"/>
          </a:xfrm>
        </p:spPr>
        <p:txBody>
          <a:bodyPr/>
          <a:lstStyle/>
          <a:p>
            <a:pPr marL="68580" indent="0">
              <a:buNone/>
            </a:pPr>
            <a:endParaRPr lang="en-US" dirty="0"/>
          </a:p>
        </p:txBody>
      </p:sp>
      <p:sp>
        <p:nvSpPr>
          <p:cNvPr id="5" name="TextBox 4"/>
          <p:cNvSpPr txBox="1"/>
          <p:nvPr/>
        </p:nvSpPr>
        <p:spPr>
          <a:xfrm>
            <a:off x="5181600" y="4800600"/>
            <a:ext cx="914400" cy="533400"/>
          </a:xfrm>
          <a:prstGeom prst="rect">
            <a:avLst/>
          </a:prstGeom>
        </p:spPr>
        <p:txBody>
          <a:bodyPr vert="horz" wrap="none" lIns="100584" tIns="45720" rtlCol="0" anchor="b">
            <a:normAutofit lnSpcReduction="10000"/>
          </a:bodyPr>
          <a:lstStyle/>
          <a:p>
            <a:pPr algn="ctr">
              <a:buClr>
                <a:srgbClr val="D6ECFF"/>
              </a:buClr>
              <a:buSzPct val="95000"/>
            </a:pPr>
            <a:r>
              <a:rPr lang="en-US" sz="1600" dirty="0">
                <a:solidFill>
                  <a:prstClr val="white"/>
                </a:solidFill>
                <a:latin typeface="Arial" pitchFamily="34" charset="0"/>
                <a:cs typeface="Arial" pitchFamily="34" charset="0"/>
              </a:rPr>
              <a:t>Drawing by</a:t>
            </a:r>
          </a:p>
          <a:p>
            <a:pPr algn="ctr">
              <a:buClr>
                <a:srgbClr val="D6ECFF"/>
              </a:buClr>
              <a:buSzPct val="95000"/>
            </a:pPr>
            <a:r>
              <a:rPr lang="en-US" sz="1600" dirty="0">
                <a:solidFill>
                  <a:prstClr val="white"/>
                </a:solidFill>
                <a:latin typeface="Arial" pitchFamily="34" charset="0"/>
                <a:cs typeface="Arial" pitchFamily="34" charset="0"/>
              </a:rPr>
              <a:t> Gustavo </a:t>
            </a:r>
            <a:r>
              <a:rPr lang="en-US" sz="1600" dirty="0" err="1">
                <a:solidFill>
                  <a:prstClr val="white"/>
                </a:solidFill>
                <a:latin typeface="Arial" pitchFamily="34" charset="0"/>
                <a:cs typeface="Arial" pitchFamily="34" charset="0"/>
              </a:rPr>
              <a:t>Rezende</a:t>
            </a:r>
            <a:endParaRPr lang="en-US" sz="1600" dirty="0">
              <a:solidFill>
                <a:prstClr val="white"/>
              </a:solidFill>
              <a:latin typeface="Arial" pitchFamily="34" charset="0"/>
              <a:cs typeface="Arial" pitchFamily="34" charset="0"/>
            </a:endParaRPr>
          </a:p>
        </p:txBody>
      </p:sp>
      <p:sp>
        <p:nvSpPr>
          <p:cNvPr id="6" name="TextBox 5"/>
          <p:cNvSpPr txBox="1"/>
          <p:nvPr/>
        </p:nvSpPr>
        <p:spPr>
          <a:xfrm>
            <a:off x="4724400" y="19050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C</a:t>
            </a:r>
          </a:p>
        </p:txBody>
      </p:sp>
      <p:sp>
        <p:nvSpPr>
          <p:cNvPr id="9" name="TextBox 8"/>
          <p:cNvSpPr txBox="1"/>
          <p:nvPr/>
        </p:nvSpPr>
        <p:spPr>
          <a:xfrm>
            <a:off x="4343400" y="22098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C</a:t>
            </a:r>
          </a:p>
        </p:txBody>
      </p:sp>
      <p:sp>
        <p:nvSpPr>
          <p:cNvPr id="11" name="TextBox 10"/>
          <p:cNvSpPr txBox="1"/>
          <p:nvPr/>
        </p:nvSpPr>
        <p:spPr>
          <a:xfrm>
            <a:off x="5181600" y="19050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A</a:t>
            </a:r>
          </a:p>
        </p:txBody>
      </p:sp>
      <p:sp>
        <p:nvSpPr>
          <p:cNvPr id="14" name="TextBox 13"/>
          <p:cNvSpPr txBox="1"/>
          <p:nvPr/>
        </p:nvSpPr>
        <p:spPr>
          <a:xfrm>
            <a:off x="1600200" y="36576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T</a:t>
            </a:r>
          </a:p>
        </p:txBody>
      </p:sp>
      <p:sp>
        <p:nvSpPr>
          <p:cNvPr id="15" name="TextBox 14"/>
          <p:cNvSpPr txBox="1"/>
          <p:nvPr/>
        </p:nvSpPr>
        <p:spPr>
          <a:xfrm>
            <a:off x="1905000" y="33528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T</a:t>
            </a:r>
          </a:p>
        </p:txBody>
      </p:sp>
      <p:sp>
        <p:nvSpPr>
          <p:cNvPr id="16" name="TextBox 15"/>
          <p:cNvSpPr txBox="1"/>
          <p:nvPr/>
        </p:nvSpPr>
        <p:spPr>
          <a:xfrm>
            <a:off x="2438400" y="33528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G</a:t>
            </a:r>
          </a:p>
        </p:txBody>
      </p:sp>
      <p:sp>
        <p:nvSpPr>
          <p:cNvPr id="17" name="TextBox 16"/>
          <p:cNvSpPr txBox="1"/>
          <p:nvPr/>
        </p:nvSpPr>
        <p:spPr>
          <a:xfrm>
            <a:off x="2971800" y="33528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T</a:t>
            </a:r>
          </a:p>
        </p:txBody>
      </p:sp>
      <p:sp>
        <p:nvSpPr>
          <p:cNvPr id="18" name="TextBox 17"/>
          <p:cNvSpPr txBox="1"/>
          <p:nvPr/>
        </p:nvSpPr>
        <p:spPr>
          <a:xfrm>
            <a:off x="3200400" y="31242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G</a:t>
            </a:r>
          </a:p>
        </p:txBody>
      </p:sp>
      <p:sp>
        <p:nvSpPr>
          <p:cNvPr id="19" name="TextBox 18"/>
          <p:cNvSpPr txBox="1"/>
          <p:nvPr/>
        </p:nvSpPr>
        <p:spPr>
          <a:xfrm>
            <a:off x="3200400" y="26670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C</a:t>
            </a:r>
          </a:p>
        </p:txBody>
      </p:sp>
      <p:sp>
        <p:nvSpPr>
          <p:cNvPr id="20" name="TextBox 19"/>
          <p:cNvSpPr txBox="1"/>
          <p:nvPr/>
        </p:nvSpPr>
        <p:spPr>
          <a:xfrm>
            <a:off x="3581400" y="24384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A</a:t>
            </a:r>
          </a:p>
        </p:txBody>
      </p:sp>
      <p:sp>
        <p:nvSpPr>
          <p:cNvPr id="21" name="TextBox 20"/>
          <p:cNvSpPr txBox="1"/>
          <p:nvPr/>
        </p:nvSpPr>
        <p:spPr>
          <a:xfrm>
            <a:off x="4038600" y="24384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A</a:t>
            </a:r>
          </a:p>
        </p:txBody>
      </p:sp>
      <p:sp>
        <p:nvSpPr>
          <p:cNvPr id="25" name="Oval 24"/>
          <p:cNvSpPr/>
          <p:nvPr/>
        </p:nvSpPr>
        <p:spPr>
          <a:xfrm>
            <a:off x="4114800" y="1828800"/>
            <a:ext cx="1752600" cy="914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1"/>
          <p:cNvGrpSpPr/>
          <p:nvPr/>
        </p:nvGrpSpPr>
        <p:grpSpPr>
          <a:xfrm>
            <a:off x="4648200" y="685800"/>
            <a:ext cx="762000" cy="1136208"/>
            <a:chOff x="4572000" y="685800"/>
            <a:chExt cx="762000" cy="1136208"/>
          </a:xfrm>
        </p:grpSpPr>
        <p:sp>
          <p:nvSpPr>
            <p:cNvPr id="23" name="Content Placeholder 4"/>
            <p:cNvSpPr txBox="1">
              <a:spLocks/>
            </p:cNvSpPr>
            <p:nvPr/>
          </p:nvSpPr>
          <p:spPr>
            <a:xfrm>
              <a:off x="4572000" y="685800"/>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24" name="Content Placeholder 4"/>
            <p:cNvSpPr txBox="1">
              <a:spLocks/>
            </p:cNvSpPr>
            <p:nvPr/>
          </p:nvSpPr>
          <p:spPr>
            <a:xfrm>
              <a:off x="4572000" y="737175"/>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sp>
        <p:nvSpPr>
          <p:cNvPr id="26" name="Oval 25"/>
          <p:cNvSpPr/>
          <p:nvPr/>
        </p:nvSpPr>
        <p:spPr>
          <a:xfrm>
            <a:off x="2971800" y="2286000"/>
            <a:ext cx="1752600" cy="914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2286000" y="3048000"/>
            <a:ext cx="1752600" cy="914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1295400" y="3810000"/>
            <a:ext cx="381000" cy="533400"/>
          </a:xfrm>
          <a:prstGeom prst="rect">
            <a:avLst/>
          </a:prstGeom>
        </p:spPr>
        <p:txBody>
          <a:bodyPr vert="horz" wrap="none" lIns="100584" tIns="45720" rtlCol="0" anchor="b">
            <a:normAutofit lnSpcReduction="10000"/>
          </a:bodyPr>
          <a:lstStyle/>
          <a:p>
            <a:pPr algn="ctr">
              <a:buClr>
                <a:srgbClr val="D6ECFF"/>
              </a:buClr>
              <a:buSzPct val="95000"/>
            </a:pPr>
            <a:r>
              <a:rPr lang="en-US" sz="3200" b="1" dirty="0">
                <a:solidFill>
                  <a:prstClr val="white"/>
                </a:solidFill>
                <a:latin typeface="Arial" pitchFamily="34" charset="0"/>
                <a:cs typeface="Arial" pitchFamily="34" charset="0"/>
              </a:rPr>
              <a:t>C</a:t>
            </a:r>
          </a:p>
        </p:txBody>
      </p:sp>
      <p:grpSp>
        <p:nvGrpSpPr>
          <p:cNvPr id="30" name="Group 29"/>
          <p:cNvGrpSpPr/>
          <p:nvPr/>
        </p:nvGrpSpPr>
        <p:grpSpPr>
          <a:xfrm>
            <a:off x="3276600" y="1225992"/>
            <a:ext cx="762000" cy="1136208"/>
            <a:chOff x="4572000" y="685800"/>
            <a:chExt cx="762000" cy="1136208"/>
          </a:xfrm>
        </p:grpSpPr>
        <p:sp>
          <p:nvSpPr>
            <p:cNvPr id="31" name="Content Placeholder 4"/>
            <p:cNvSpPr txBox="1">
              <a:spLocks/>
            </p:cNvSpPr>
            <p:nvPr/>
          </p:nvSpPr>
          <p:spPr>
            <a:xfrm>
              <a:off x="4572000" y="685800"/>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32" name="Content Placeholder 4"/>
            <p:cNvSpPr txBox="1">
              <a:spLocks/>
            </p:cNvSpPr>
            <p:nvPr/>
          </p:nvSpPr>
          <p:spPr>
            <a:xfrm>
              <a:off x="4572000" y="737175"/>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3" name="Group 32"/>
          <p:cNvGrpSpPr/>
          <p:nvPr/>
        </p:nvGrpSpPr>
        <p:grpSpPr>
          <a:xfrm>
            <a:off x="2057400" y="2064192"/>
            <a:ext cx="762000" cy="1136208"/>
            <a:chOff x="4572000" y="685800"/>
            <a:chExt cx="762000" cy="1136208"/>
          </a:xfrm>
        </p:grpSpPr>
        <p:sp>
          <p:nvSpPr>
            <p:cNvPr id="34" name="Content Placeholder 4"/>
            <p:cNvSpPr txBox="1">
              <a:spLocks/>
            </p:cNvSpPr>
            <p:nvPr/>
          </p:nvSpPr>
          <p:spPr>
            <a:xfrm>
              <a:off x="4572000" y="685800"/>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35" name="Content Placeholder 4"/>
            <p:cNvSpPr txBox="1">
              <a:spLocks/>
            </p:cNvSpPr>
            <p:nvPr/>
          </p:nvSpPr>
          <p:spPr>
            <a:xfrm>
              <a:off x="4572000" y="737175"/>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sp>
        <p:nvSpPr>
          <p:cNvPr id="36" name="Oval 35"/>
          <p:cNvSpPr/>
          <p:nvPr/>
        </p:nvSpPr>
        <p:spPr>
          <a:xfrm>
            <a:off x="1143000" y="3166289"/>
            <a:ext cx="1316755" cy="133877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7" name="Group 36"/>
          <p:cNvGrpSpPr/>
          <p:nvPr/>
        </p:nvGrpSpPr>
        <p:grpSpPr>
          <a:xfrm>
            <a:off x="838200" y="2216592"/>
            <a:ext cx="762000" cy="1136208"/>
            <a:chOff x="4572000" y="685800"/>
            <a:chExt cx="762000" cy="1136208"/>
          </a:xfrm>
        </p:grpSpPr>
        <p:sp>
          <p:nvSpPr>
            <p:cNvPr id="38" name="Content Placeholder 4"/>
            <p:cNvSpPr txBox="1">
              <a:spLocks/>
            </p:cNvSpPr>
            <p:nvPr/>
          </p:nvSpPr>
          <p:spPr>
            <a:xfrm>
              <a:off x="4572000" y="685800"/>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39" name="Content Placeholder 4"/>
            <p:cNvSpPr txBox="1">
              <a:spLocks/>
            </p:cNvSpPr>
            <p:nvPr/>
          </p:nvSpPr>
          <p:spPr>
            <a:xfrm>
              <a:off x="4572000" y="737175"/>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spTree>
    <p:custDataLst>
      <p:tags r:id="rId1"/>
    </p:custDataLst>
    <p:extLst>
      <p:ext uri="{BB962C8B-B14F-4D97-AF65-F5344CB8AC3E}">
        <p14:creationId xmlns:p14="http://schemas.microsoft.com/office/powerpoint/2010/main" val="343031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heckerboard(across)">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checkerboard(across)">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checkerboard(across)">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checkerboard(across)">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25" grpId="0" animBg="1"/>
      <p:bldP spid="26" grpId="0" animBg="1"/>
      <p:bldP spid="27" grpId="0" animBg="1"/>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 of Spelling a Protein?</a:t>
            </a:r>
            <a:br>
              <a:rPr lang="en-US" dirty="0"/>
            </a:br>
            <a:endParaRPr lang="en-US" dirty="0"/>
          </a:p>
        </p:txBody>
      </p:sp>
      <p:grpSp>
        <p:nvGrpSpPr>
          <p:cNvPr id="14" name="Group 13"/>
          <p:cNvGrpSpPr/>
          <p:nvPr/>
        </p:nvGrpSpPr>
        <p:grpSpPr>
          <a:xfrm>
            <a:off x="457200" y="3810000"/>
            <a:ext cx="762000" cy="1136208"/>
            <a:chOff x="457200" y="3834825"/>
            <a:chExt cx="762000" cy="1136208"/>
          </a:xfrm>
        </p:grpSpPr>
        <p:sp>
          <p:nvSpPr>
            <p:cNvPr id="12"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13"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15" name="Group 14"/>
          <p:cNvGrpSpPr/>
          <p:nvPr/>
        </p:nvGrpSpPr>
        <p:grpSpPr>
          <a:xfrm>
            <a:off x="1219200" y="3810000"/>
            <a:ext cx="762000" cy="1136208"/>
            <a:chOff x="457200" y="3834825"/>
            <a:chExt cx="762000" cy="1136208"/>
          </a:xfrm>
        </p:grpSpPr>
        <p:sp>
          <p:nvSpPr>
            <p:cNvPr id="16"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17"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18" name="Group 17"/>
          <p:cNvGrpSpPr/>
          <p:nvPr/>
        </p:nvGrpSpPr>
        <p:grpSpPr>
          <a:xfrm>
            <a:off x="1905000" y="3810000"/>
            <a:ext cx="762000" cy="1136208"/>
            <a:chOff x="457200" y="3834825"/>
            <a:chExt cx="762000" cy="1136208"/>
          </a:xfrm>
        </p:grpSpPr>
        <p:sp>
          <p:nvSpPr>
            <p:cNvPr id="19"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20"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21" name="Group 20"/>
          <p:cNvGrpSpPr/>
          <p:nvPr/>
        </p:nvGrpSpPr>
        <p:grpSpPr>
          <a:xfrm>
            <a:off x="2667000" y="3810000"/>
            <a:ext cx="762000" cy="1136208"/>
            <a:chOff x="457200" y="3834825"/>
            <a:chExt cx="762000" cy="1136208"/>
          </a:xfrm>
        </p:grpSpPr>
        <p:sp>
          <p:nvSpPr>
            <p:cNvPr id="22"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23"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24" name="Group 23"/>
          <p:cNvGrpSpPr/>
          <p:nvPr/>
        </p:nvGrpSpPr>
        <p:grpSpPr>
          <a:xfrm>
            <a:off x="3429000" y="3810000"/>
            <a:ext cx="762000" cy="1136208"/>
            <a:chOff x="457200" y="3834825"/>
            <a:chExt cx="762000" cy="1136208"/>
          </a:xfrm>
        </p:grpSpPr>
        <p:sp>
          <p:nvSpPr>
            <p:cNvPr id="25"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26"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27" name="Group 26"/>
          <p:cNvGrpSpPr/>
          <p:nvPr/>
        </p:nvGrpSpPr>
        <p:grpSpPr>
          <a:xfrm>
            <a:off x="4114800" y="3810000"/>
            <a:ext cx="762000" cy="1136208"/>
            <a:chOff x="457200" y="3834825"/>
            <a:chExt cx="762000" cy="1136208"/>
          </a:xfrm>
        </p:grpSpPr>
        <p:sp>
          <p:nvSpPr>
            <p:cNvPr id="28"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29"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0" name="Group 29"/>
          <p:cNvGrpSpPr/>
          <p:nvPr/>
        </p:nvGrpSpPr>
        <p:grpSpPr>
          <a:xfrm>
            <a:off x="4876800" y="3816792"/>
            <a:ext cx="762000" cy="1136208"/>
            <a:chOff x="457200" y="3834825"/>
            <a:chExt cx="762000" cy="1136208"/>
          </a:xfrm>
        </p:grpSpPr>
        <p:sp>
          <p:nvSpPr>
            <p:cNvPr id="31"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32"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3" name="Group 32"/>
          <p:cNvGrpSpPr/>
          <p:nvPr/>
        </p:nvGrpSpPr>
        <p:grpSpPr>
          <a:xfrm>
            <a:off x="5638800" y="3816792"/>
            <a:ext cx="762000" cy="1136208"/>
            <a:chOff x="457200" y="3834825"/>
            <a:chExt cx="762000" cy="1136208"/>
          </a:xfrm>
        </p:grpSpPr>
        <p:sp>
          <p:nvSpPr>
            <p:cNvPr id="34"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35"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6" name="Group 35"/>
          <p:cNvGrpSpPr/>
          <p:nvPr/>
        </p:nvGrpSpPr>
        <p:grpSpPr>
          <a:xfrm>
            <a:off x="6324600" y="3810000"/>
            <a:ext cx="762000" cy="1136208"/>
            <a:chOff x="457200" y="3834825"/>
            <a:chExt cx="762000" cy="1136208"/>
          </a:xfrm>
        </p:grpSpPr>
        <p:sp>
          <p:nvSpPr>
            <p:cNvPr id="37"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38"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9" name="Group 38"/>
          <p:cNvGrpSpPr/>
          <p:nvPr/>
        </p:nvGrpSpPr>
        <p:grpSpPr>
          <a:xfrm>
            <a:off x="7086600" y="3810000"/>
            <a:ext cx="762000" cy="1136208"/>
            <a:chOff x="457200" y="3834825"/>
            <a:chExt cx="762000" cy="1136208"/>
          </a:xfrm>
        </p:grpSpPr>
        <p:sp>
          <p:nvSpPr>
            <p:cNvPr id="40"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41"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42" name="Group 41"/>
          <p:cNvGrpSpPr/>
          <p:nvPr/>
        </p:nvGrpSpPr>
        <p:grpSpPr>
          <a:xfrm>
            <a:off x="7848600" y="3810000"/>
            <a:ext cx="762000" cy="1136208"/>
            <a:chOff x="457200" y="3834825"/>
            <a:chExt cx="762000" cy="1136208"/>
          </a:xfrm>
        </p:grpSpPr>
        <p:sp>
          <p:nvSpPr>
            <p:cNvPr id="43"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44"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sp>
        <p:nvSpPr>
          <p:cNvPr id="45" name="TextBox 44"/>
          <p:cNvSpPr txBox="1"/>
          <p:nvPr/>
        </p:nvSpPr>
        <p:spPr>
          <a:xfrm>
            <a:off x="6096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46" name="TextBox 45"/>
          <p:cNvSpPr txBox="1"/>
          <p:nvPr/>
        </p:nvSpPr>
        <p:spPr>
          <a:xfrm>
            <a:off x="13716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47" name="TextBox 46"/>
          <p:cNvSpPr txBox="1"/>
          <p:nvPr/>
        </p:nvSpPr>
        <p:spPr>
          <a:xfrm>
            <a:off x="20574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48" name="TextBox 47"/>
          <p:cNvSpPr txBox="1"/>
          <p:nvPr/>
        </p:nvSpPr>
        <p:spPr>
          <a:xfrm>
            <a:off x="28194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49" name="TextBox 48"/>
          <p:cNvSpPr txBox="1"/>
          <p:nvPr/>
        </p:nvSpPr>
        <p:spPr>
          <a:xfrm>
            <a:off x="35814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50" name="TextBox 49"/>
          <p:cNvSpPr txBox="1"/>
          <p:nvPr/>
        </p:nvSpPr>
        <p:spPr>
          <a:xfrm>
            <a:off x="42672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51" name="TextBox 50"/>
          <p:cNvSpPr txBox="1"/>
          <p:nvPr/>
        </p:nvSpPr>
        <p:spPr>
          <a:xfrm>
            <a:off x="50292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52" name="TextBox 51"/>
          <p:cNvSpPr txBox="1"/>
          <p:nvPr/>
        </p:nvSpPr>
        <p:spPr>
          <a:xfrm>
            <a:off x="57912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53" name="TextBox 52"/>
          <p:cNvSpPr txBox="1"/>
          <p:nvPr/>
        </p:nvSpPr>
        <p:spPr>
          <a:xfrm>
            <a:off x="64770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54" name="TextBox 53"/>
          <p:cNvSpPr txBox="1"/>
          <p:nvPr/>
        </p:nvSpPr>
        <p:spPr>
          <a:xfrm>
            <a:off x="72390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55" name="TextBox 54"/>
          <p:cNvSpPr txBox="1"/>
          <p:nvPr/>
        </p:nvSpPr>
        <p:spPr>
          <a:xfrm>
            <a:off x="80010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56" name="TextBox 55"/>
          <p:cNvSpPr txBox="1"/>
          <p:nvPr/>
        </p:nvSpPr>
        <p:spPr>
          <a:xfrm>
            <a:off x="3810000" y="15240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 = Amino Acid</a:t>
            </a:r>
          </a:p>
        </p:txBody>
      </p:sp>
    </p:spTree>
    <p:custDataLst>
      <p:tags r:id="rId1"/>
    </p:custDataLst>
    <p:extLst>
      <p:ext uri="{BB962C8B-B14F-4D97-AF65-F5344CB8AC3E}">
        <p14:creationId xmlns:p14="http://schemas.microsoft.com/office/powerpoint/2010/main" val="76196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 of Spelling Information</a:t>
            </a:r>
            <a:br>
              <a:rPr lang="en-US" dirty="0"/>
            </a:br>
            <a:endParaRPr lang="en-US" dirty="0"/>
          </a:p>
        </p:txBody>
      </p:sp>
      <p:grpSp>
        <p:nvGrpSpPr>
          <p:cNvPr id="14" name="Group 13"/>
          <p:cNvGrpSpPr/>
          <p:nvPr/>
        </p:nvGrpSpPr>
        <p:grpSpPr>
          <a:xfrm>
            <a:off x="457200" y="3810000"/>
            <a:ext cx="762000" cy="1136208"/>
            <a:chOff x="457200" y="3834825"/>
            <a:chExt cx="762000" cy="1136208"/>
          </a:xfrm>
        </p:grpSpPr>
        <p:sp>
          <p:nvSpPr>
            <p:cNvPr id="12"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13"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15" name="Group 14"/>
          <p:cNvGrpSpPr/>
          <p:nvPr/>
        </p:nvGrpSpPr>
        <p:grpSpPr>
          <a:xfrm>
            <a:off x="1219200" y="3810000"/>
            <a:ext cx="762000" cy="1136208"/>
            <a:chOff x="457200" y="3834825"/>
            <a:chExt cx="762000" cy="1136208"/>
          </a:xfrm>
        </p:grpSpPr>
        <p:sp>
          <p:nvSpPr>
            <p:cNvPr id="16"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17"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18" name="Group 17"/>
          <p:cNvGrpSpPr/>
          <p:nvPr/>
        </p:nvGrpSpPr>
        <p:grpSpPr>
          <a:xfrm>
            <a:off x="1905000" y="3810000"/>
            <a:ext cx="762000" cy="1136208"/>
            <a:chOff x="457200" y="3834825"/>
            <a:chExt cx="762000" cy="1136208"/>
          </a:xfrm>
        </p:grpSpPr>
        <p:sp>
          <p:nvSpPr>
            <p:cNvPr id="19"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20"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21" name="Group 20"/>
          <p:cNvGrpSpPr/>
          <p:nvPr/>
        </p:nvGrpSpPr>
        <p:grpSpPr>
          <a:xfrm>
            <a:off x="2667000" y="3810000"/>
            <a:ext cx="762000" cy="1136208"/>
            <a:chOff x="457200" y="3834825"/>
            <a:chExt cx="762000" cy="1136208"/>
          </a:xfrm>
        </p:grpSpPr>
        <p:sp>
          <p:nvSpPr>
            <p:cNvPr id="22"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23"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24" name="Group 23"/>
          <p:cNvGrpSpPr/>
          <p:nvPr/>
        </p:nvGrpSpPr>
        <p:grpSpPr>
          <a:xfrm>
            <a:off x="3429000" y="3810000"/>
            <a:ext cx="762000" cy="1136208"/>
            <a:chOff x="457200" y="3834825"/>
            <a:chExt cx="762000" cy="1136208"/>
          </a:xfrm>
        </p:grpSpPr>
        <p:sp>
          <p:nvSpPr>
            <p:cNvPr id="25"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26"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27" name="Group 26"/>
          <p:cNvGrpSpPr/>
          <p:nvPr/>
        </p:nvGrpSpPr>
        <p:grpSpPr>
          <a:xfrm>
            <a:off x="4114800" y="3810000"/>
            <a:ext cx="762000" cy="1136208"/>
            <a:chOff x="457200" y="3834825"/>
            <a:chExt cx="762000" cy="1136208"/>
          </a:xfrm>
        </p:grpSpPr>
        <p:sp>
          <p:nvSpPr>
            <p:cNvPr id="28"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29"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0" name="Group 29"/>
          <p:cNvGrpSpPr/>
          <p:nvPr/>
        </p:nvGrpSpPr>
        <p:grpSpPr>
          <a:xfrm>
            <a:off x="4876800" y="3816792"/>
            <a:ext cx="762000" cy="1136208"/>
            <a:chOff x="457200" y="3834825"/>
            <a:chExt cx="762000" cy="1136208"/>
          </a:xfrm>
        </p:grpSpPr>
        <p:sp>
          <p:nvSpPr>
            <p:cNvPr id="31"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32"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3" name="Group 32"/>
          <p:cNvGrpSpPr/>
          <p:nvPr/>
        </p:nvGrpSpPr>
        <p:grpSpPr>
          <a:xfrm>
            <a:off x="5638800" y="3816792"/>
            <a:ext cx="762000" cy="1136208"/>
            <a:chOff x="457200" y="3834825"/>
            <a:chExt cx="762000" cy="1136208"/>
          </a:xfrm>
        </p:grpSpPr>
        <p:sp>
          <p:nvSpPr>
            <p:cNvPr id="34"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35"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6" name="Group 35"/>
          <p:cNvGrpSpPr/>
          <p:nvPr/>
        </p:nvGrpSpPr>
        <p:grpSpPr>
          <a:xfrm>
            <a:off x="6324600" y="3810000"/>
            <a:ext cx="762000" cy="1136208"/>
            <a:chOff x="457200" y="3834825"/>
            <a:chExt cx="762000" cy="1136208"/>
          </a:xfrm>
        </p:grpSpPr>
        <p:sp>
          <p:nvSpPr>
            <p:cNvPr id="37"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38"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9" name="Group 38"/>
          <p:cNvGrpSpPr/>
          <p:nvPr/>
        </p:nvGrpSpPr>
        <p:grpSpPr>
          <a:xfrm>
            <a:off x="7086600" y="3810000"/>
            <a:ext cx="762000" cy="1136208"/>
            <a:chOff x="457200" y="3834825"/>
            <a:chExt cx="762000" cy="1136208"/>
          </a:xfrm>
        </p:grpSpPr>
        <p:sp>
          <p:nvSpPr>
            <p:cNvPr id="40"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41"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42" name="Group 41"/>
          <p:cNvGrpSpPr/>
          <p:nvPr/>
        </p:nvGrpSpPr>
        <p:grpSpPr>
          <a:xfrm>
            <a:off x="7848600" y="3810000"/>
            <a:ext cx="762000" cy="1136208"/>
            <a:chOff x="457200" y="3834825"/>
            <a:chExt cx="762000" cy="1136208"/>
          </a:xfrm>
        </p:grpSpPr>
        <p:sp>
          <p:nvSpPr>
            <p:cNvPr id="43"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26</a:t>
              </a:r>
              <a:endParaRPr lang="en-US" sz="3200" b="1" dirty="0">
                <a:solidFill>
                  <a:prstClr val="white"/>
                </a:solidFill>
                <a:latin typeface="Courier New" pitchFamily="49" charset="0"/>
                <a:cs typeface="Courier New" pitchFamily="49" charset="0"/>
              </a:endParaRPr>
            </a:p>
          </p:txBody>
        </p:sp>
        <p:sp>
          <p:nvSpPr>
            <p:cNvPr id="44"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sp>
        <p:nvSpPr>
          <p:cNvPr id="45" name="TextBox 44"/>
          <p:cNvSpPr txBox="1"/>
          <p:nvPr/>
        </p:nvSpPr>
        <p:spPr>
          <a:xfrm>
            <a:off x="6096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err="1">
                <a:solidFill>
                  <a:prstClr val="white"/>
                </a:solidFill>
                <a:latin typeface="Arial" pitchFamily="34" charset="0"/>
                <a:cs typeface="Arial" pitchFamily="34" charset="0"/>
              </a:rPr>
              <a:t>i</a:t>
            </a:r>
            <a:endParaRPr lang="en-US" sz="7200" dirty="0">
              <a:solidFill>
                <a:prstClr val="white"/>
              </a:solidFill>
              <a:latin typeface="Arial" pitchFamily="34" charset="0"/>
              <a:cs typeface="Arial" pitchFamily="34" charset="0"/>
            </a:endParaRPr>
          </a:p>
        </p:txBody>
      </p:sp>
      <p:sp>
        <p:nvSpPr>
          <p:cNvPr id="46" name="TextBox 45"/>
          <p:cNvSpPr txBox="1"/>
          <p:nvPr/>
        </p:nvSpPr>
        <p:spPr>
          <a:xfrm>
            <a:off x="13716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n</a:t>
            </a:r>
          </a:p>
        </p:txBody>
      </p:sp>
      <p:sp>
        <p:nvSpPr>
          <p:cNvPr id="47" name="TextBox 46"/>
          <p:cNvSpPr txBox="1"/>
          <p:nvPr/>
        </p:nvSpPr>
        <p:spPr>
          <a:xfrm>
            <a:off x="20574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f</a:t>
            </a:r>
          </a:p>
        </p:txBody>
      </p:sp>
      <p:sp>
        <p:nvSpPr>
          <p:cNvPr id="48" name="TextBox 47"/>
          <p:cNvSpPr txBox="1"/>
          <p:nvPr/>
        </p:nvSpPr>
        <p:spPr>
          <a:xfrm>
            <a:off x="28194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o</a:t>
            </a:r>
          </a:p>
        </p:txBody>
      </p:sp>
      <p:sp>
        <p:nvSpPr>
          <p:cNvPr id="49" name="TextBox 48"/>
          <p:cNvSpPr txBox="1"/>
          <p:nvPr/>
        </p:nvSpPr>
        <p:spPr>
          <a:xfrm>
            <a:off x="35814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r</a:t>
            </a:r>
          </a:p>
        </p:txBody>
      </p:sp>
      <p:sp>
        <p:nvSpPr>
          <p:cNvPr id="50" name="TextBox 49"/>
          <p:cNvSpPr txBox="1"/>
          <p:nvPr/>
        </p:nvSpPr>
        <p:spPr>
          <a:xfrm>
            <a:off x="42672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m</a:t>
            </a:r>
          </a:p>
        </p:txBody>
      </p:sp>
      <p:sp>
        <p:nvSpPr>
          <p:cNvPr id="51" name="TextBox 50"/>
          <p:cNvSpPr txBox="1"/>
          <p:nvPr/>
        </p:nvSpPr>
        <p:spPr>
          <a:xfrm>
            <a:off x="50292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a</a:t>
            </a:r>
          </a:p>
        </p:txBody>
      </p:sp>
      <p:sp>
        <p:nvSpPr>
          <p:cNvPr id="52" name="TextBox 51"/>
          <p:cNvSpPr txBox="1"/>
          <p:nvPr/>
        </p:nvSpPr>
        <p:spPr>
          <a:xfrm>
            <a:off x="57912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t</a:t>
            </a:r>
          </a:p>
        </p:txBody>
      </p:sp>
      <p:sp>
        <p:nvSpPr>
          <p:cNvPr id="53" name="TextBox 52"/>
          <p:cNvSpPr txBox="1"/>
          <p:nvPr/>
        </p:nvSpPr>
        <p:spPr>
          <a:xfrm>
            <a:off x="64770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i</a:t>
            </a:r>
          </a:p>
        </p:txBody>
      </p:sp>
      <p:sp>
        <p:nvSpPr>
          <p:cNvPr id="54" name="TextBox 53"/>
          <p:cNvSpPr txBox="1"/>
          <p:nvPr/>
        </p:nvSpPr>
        <p:spPr>
          <a:xfrm>
            <a:off x="72390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o</a:t>
            </a:r>
          </a:p>
        </p:txBody>
      </p:sp>
      <p:sp>
        <p:nvSpPr>
          <p:cNvPr id="55" name="TextBox 54"/>
          <p:cNvSpPr txBox="1"/>
          <p:nvPr/>
        </p:nvSpPr>
        <p:spPr>
          <a:xfrm>
            <a:off x="8001000" y="2819400"/>
            <a:ext cx="457200" cy="914400"/>
          </a:xfrm>
          <a:prstGeom prst="rect">
            <a:avLst/>
          </a:prstGeom>
        </p:spPr>
        <p:txBody>
          <a:bodyPr vert="horz" wrap="none" lIns="100584" tIns="45720" rtlCol="0" anchor="b">
            <a:noAutofit/>
          </a:bodyPr>
          <a:lstStyle/>
          <a:p>
            <a:pPr algn="ctr">
              <a:buClr>
                <a:srgbClr val="D6ECFF"/>
              </a:buClr>
              <a:buSzPct val="95000"/>
            </a:pPr>
            <a:r>
              <a:rPr lang="en-US" sz="7200" dirty="0">
                <a:solidFill>
                  <a:prstClr val="white"/>
                </a:solidFill>
                <a:latin typeface="Arial" pitchFamily="34" charset="0"/>
                <a:cs typeface="Arial" pitchFamily="34" charset="0"/>
              </a:rPr>
              <a:t>n</a:t>
            </a:r>
          </a:p>
        </p:txBody>
      </p:sp>
    </p:spTree>
    <p:custDataLst>
      <p:tags r:id="rId1"/>
    </p:custDataLst>
    <p:extLst>
      <p:ext uri="{BB962C8B-B14F-4D97-AF65-F5344CB8AC3E}">
        <p14:creationId xmlns:p14="http://schemas.microsoft.com/office/powerpoint/2010/main" val="158764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 of Spelling a Protein?</a:t>
            </a:r>
            <a:br>
              <a:rPr lang="en-US" dirty="0"/>
            </a:br>
            <a:endParaRPr lang="en-US" dirty="0"/>
          </a:p>
        </p:txBody>
      </p:sp>
      <p:grpSp>
        <p:nvGrpSpPr>
          <p:cNvPr id="14" name="Group 13"/>
          <p:cNvGrpSpPr/>
          <p:nvPr/>
        </p:nvGrpSpPr>
        <p:grpSpPr>
          <a:xfrm>
            <a:off x="457200" y="3810000"/>
            <a:ext cx="762000" cy="1136208"/>
            <a:chOff x="457200" y="3834825"/>
            <a:chExt cx="762000" cy="1136208"/>
          </a:xfrm>
        </p:grpSpPr>
        <p:sp>
          <p:nvSpPr>
            <p:cNvPr id="12"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13"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15" name="Group 14"/>
          <p:cNvGrpSpPr/>
          <p:nvPr/>
        </p:nvGrpSpPr>
        <p:grpSpPr>
          <a:xfrm>
            <a:off x="1219200" y="3810000"/>
            <a:ext cx="762000" cy="1136208"/>
            <a:chOff x="457200" y="3834825"/>
            <a:chExt cx="762000" cy="1136208"/>
          </a:xfrm>
        </p:grpSpPr>
        <p:sp>
          <p:nvSpPr>
            <p:cNvPr id="16"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17"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18" name="Group 17"/>
          <p:cNvGrpSpPr/>
          <p:nvPr/>
        </p:nvGrpSpPr>
        <p:grpSpPr>
          <a:xfrm>
            <a:off x="1905000" y="3810000"/>
            <a:ext cx="762000" cy="1136208"/>
            <a:chOff x="457200" y="3834825"/>
            <a:chExt cx="762000" cy="1136208"/>
          </a:xfrm>
        </p:grpSpPr>
        <p:sp>
          <p:nvSpPr>
            <p:cNvPr id="19"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20"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21" name="Group 20"/>
          <p:cNvGrpSpPr/>
          <p:nvPr/>
        </p:nvGrpSpPr>
        <p:grpSpPr>
          <a:xfrm>
            <a:off x="2667000" y="3810000"/>
            <a:ext cx="762000" cy="1136208"/>
            <a:chOff x="457200" y="3834825"/>
            <a:chExt cx="762000" cy="1136208"/>
          </a:xfrm>
        </p:grpSpPr>
        <p:sp>
          <p:nvSpPr>
            <p:cNvPr id="22"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23"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24" name="Group 23"/>
          <p:cNvGrpSpPr/>
          <p:nvPr/>
        </p:nvGrpSpPr>
        <p:grpSpPr>
          <a:xfrm>
            <a:off x="3429000" y="3810000"/>
            <a:ext cx="762000" cy="1136208"/>
            <a:chOff x="457200" y="3834825"/>
            <a:chExt cx="762000" cy="1136208"/>
          </a:xfrm>
        </p:grpSpPr>
        <p:sp>
          <p:nvSpPr>
            <p:cNvPr id="25"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26"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27" name="Group 26"/>
          <p:cNvGrpSpPr/>
          <p:nvPr/>
        </p:nvGrpSpPr>
        <p:grpSpPr>
          <a:xfrm>
            <a:off x="4114800" y="3810000"/>
            <a:ext cx="762000" cy="1136208"/>
            <a:chOff x="457200" y="3834825"/>
            <a:chExt cx="762000" cy="1136208"/>
          </a:xfrm>
        </p:grpSpPr>
        <p:sp>
          <p:nvSpPr>
            <p:cNvPr id="28"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29"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0" name="Group 29"/>
          <p:cNvGrpSpPr/>
          <p:nvPr/>
        </p:nvGrpSpPr>
        <p:grpSpPr>
          <a:xfrm>
            <a:off x="4876800" y="3816792"/>
            <a:ext cx="762000" cy="1136208"/>
            <a:chOff x="457200" y="3834825"/>
            <a:chExt cx="762000" cy="1136208"/>
          </a:xfrm>
        </p:grpSpPr>
        <p:sp>
          <p:nvSpPr>
            <p:cNvPr id="31"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32"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3" name="Group 32"/>
          <p:cNvGrpSpPr/>
          <p:nvPr/>
        </p:nvGrpSpPr>
        <p:grpSpPr>
          <a:xfrm>
            <a:off x="5638800" y="3816792"/>
            <a:ext cx="762000" cy="1136208"/>
            <a:chOff x="457200" y="3834825"/>
            <a:chExt cx="762000" cy="1136208"/>
          </a:xfrm>
        </p:grpSpPr>
        <p:sp>
          <p:nvSpPr>
            <p:cNvPr id="34"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35"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6" name="Group 35"/>
          <p:cNvGrpSpPr/>
          <p:nvPr/>
        </p:nvGrpSpPr>
        <p:grpSpPr>
          <a:xfrm>
            <a:off x="6324600" y="3810000"/>
            <a:ext cx="762000" cy="1136208"/>
            <a:chOff x="457200" y="3834825"/>
            <a:chExt cx="762000" cy="1136208"/>
          </a:xfrm>
        </p:grpSpPr>
        <p:sp>
          <p:nvSpPr>
            <p:cNvPr id="37"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38"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39" name="Group 38"/>
          <p:cNvGrpSpPr/>
          <p:nvPr/>
        </p:nvGrpSpPr>
        <p:grpSpPr>
          <a:xfrm>
            <a:off x="7086600" y="3810000"/>
            <a:ext cx="762000" cy="1136208"/>
            <a:chOff x="457200" y="3834825"/>
            <a:chExt cx="762000" cy="1136208"/>
          </a:xfrm>
        </p:grpSpPr>
        <p:sp>
          <p:nvSpPr>
            <p:cNvPr id="40"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41"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grpSp>
        <p:nvGrpSpPr>
          <p:cNvPr id="42" name="Group 41"/>
          <p:cNvGrpSpPr/>
          <p:nvPr/>
        </p:nvGrpSpPr>
        <p:grpSpPr>
          <a:xfrm>
            <a:off x="7848600" y="3810000"/>
            <a:ext cx="762000" cy="1136208"/>
            <a:chOff x="457200" y="3834825"/>
            <a:chExt cx="762000" cy="1136208"/>
          </a:xfrm>
        </p:grpSpPr>
        <p:sp>
          <p:nvSpPr>
            <p:cNvPr id="43" name="Content Placeholder 4"/>
            <p:cNvSpPr txBox="1">
              <a:spLocks/>
            </p:cNvSpPr>
            <p:nvPr/>
          </p:nvSpPr>
          <p:spPr>
            <a:xfrm>
              <a:off x="457200" y="3834825"/>
              <a:ext cx="762000" cy="1136208"/>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1</a:t>
              </a:r>
              <a:endParaRPr lang="en-US" sz="800" b="1" dirty="0">
                <a:solidFill>
                  <a:prstClr val="white"/>
                </a:solidFill>
                <a:latin typeface="Courier New" pitchFamily="49" charset="0"/>
                <a:cs typeface="Courier New" pitchFamily="49" charset="0"/>
              </a:endParaRPr>
            </a:p>
            <a:p>
              <a:pPr marL="68580" indent="0" algn="ctr">
                <a:buClr>
                  <a:srgbClr val="D6ECFF"/>
                </a:buClr>
                <a:buFont typeface="Wingdings"/>
                <a:buNone/>
              </a:pPr>
              <a:r>
                <a:rPr lang="en-US" b="1" dirty="0">
                  <a:solidFill>
                    <a:prstClr val="white"/>
                  </a:solidFill>
                  <a:latin typeface="Courier New" pitchFamily="49" charset="0"/>
                  <a:cs typeface="Courier New" pitchFamily="49" charset="0"/>
                </a:rPr>
                <a:t>20</a:t>
              </a:r>
              <a:endParaRPr lang="en-US" sz="3200" b="1" dirty="0">
                <a:solidFill>
                  <a:prstClr val="white"/>
                </a:solidFill>
                <a:latin typeface="Courier New" pitchFamily="49" charset="0"/>
                <a:cs typeface="Courier New" pitchFamily="49" charset="0"/>
              </a:endParaRPr>
            </a:p>
          </p:txBody>
        </p:sp>
        <p:sp>
          <p:nvSpPr>
            <p:cNvPr id="44" name="Content Placeholder 4"/>
            <p:cNvSpPr txBox="1">
              <a:spLocks/>
            </p:cNvSpPr>
            <p:nvPr/>
          </p:nvSpPr>
          <p:spPr>
            <a:xfrm>
              <a:off x="457200" y="3886200"/>
              <a:ext cx="762000" cy="584775"/>
            </a:xfrm>
            <a:prstGeom prst="rect">
              <a:avLst/>
            </a:prstGeom>
            <a:noFill/>
          </p:spPr>
          <p:txBody>
            <a:bodyPr vert="horz" wrap="square" rtlCol="0">
              <a:sp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D6ECFF"/>
                </a:buClr>
                <a:buFont typeface="Wingdings"/>
                <a:buNone/>
              </a:pPr>
              <a:r>
                <a:rPr lang="en-US" sz="3200" b="1" dirty="0">
                  <a:solidFill>
                    <a:prstClr val="white"/>
                  </a:solidFill>
                  <a:latin typeface="Courier New" pitchFamily="49" charset="0"/>
                  <a:cs typeface="Courier New" pitchFamily="49" charset="0"/>
                </a:rPr>
                <a:t>__</a:t>
              </a:r>
            </a:p>
          </p:txBody>
        </p:sp>
      </p:grpSp>
      <p:sp>
        <p:nvSpPr>
          <p:cNvPr id="45" name="TextBox 44"/>
          <p:cNvSpPr txBox="1"/>
          <p:nvPr/>
        </p:nvSpPr>
        <p:spPr>
          <a:xfrm>
            <a:off x="6096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46" name="TextBox 45"/>
          <p:cNvSpPr txBox="1"/>
          <p:nvPr/>
        </p:nvSpPr>
        <p:spPr>
          <a:xfrm>
            <a:off x="13716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47" name="TextBox 46"/>
          <p:cNvSpPr txBox="1"/>
          <p:nvPr/>
        </p:nvSpPr>
        <p:spPr>
          <a:xfrm>
            <a:off x="20574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48" name="TextBox 47"/>
          <p:cNvSpPr txBox="1"/>
          <p:nvPr/>
        </p:nvSpPr>
        <p:spPr>
          <a:xfrm>
            <a:off x="28194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49" name="TextBox 48"/>
          <p:cNvSpPr txBox="1"/>
          <p:nvPr/>
        </p:nvSpPr>
        <p:spPr>
          <a:xfrm>
            <a:off x="35814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50" name="TextBox 49"/>
          <p:cNvSpPr txBox="1"/>
          <p:nvPr/>
        </p:nvSpPr>
        <p:spPr>
          <a:xfrm>
            <a:off x="42672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51" name="TextBox 50"/>
          <p:cNvSpPr txBox="1"/>
          <p:nvPr/>
        </p:nvSpPr>
        <p:spPr>
          <a:xfrm>
            <a:off x="50292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52" name="TextBox 51"/>
          <p:cNvSpPr txBox="1"/>
          <p:nvPr/>
        </p:nvSpPr>
        <p:spPr>
          <a:xfrm>
            <a:off x="57912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53" name="TextBox 52"/>
          <p:cNvSpPr txBox="1"/>
          <p:nvPr/>
        </p:nvSpPr>
        <p:spPr>
          <a:xfrm>
            <a:off x="64770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54" name="TextBox 53"/>
          <p:cNvSpPr txBox="1"/>
          <p:nvPr/>
        </p:nvSpPr>
        <p:spPr>
          <a:xfrm>
            <a:off x="72390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55" name="TextBox 54"/>
          <p:cNvSpPr txBox="1"/>
          <p:nvPr/>
        </p:nvSpPr>
        <p:spPr>
          <a:xfrm>
            <a:off x="8001000" y="28194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a:t>
            </a:r>
          </a:p>
        </p:txBody>
      </p:sp>
      <p:sp>
        <p:nvSpPr>
          <p:cNvPr id="56" name="TextBox 55"/>
          <p:cNvSpPr txBox="1"/>
          <p:nvPr/>
        </p:nvSpPr>
        <p:spPr>
          <a:xfrm>
            <a:off x="3810000" y="1524000"/>
            <a:ext cx="457200" cy="914400"/>
          </a:xfrm>
          <a:prstGeom prst="rect">
            <a:avLst/>
          </a:prstGeom>
        </p:spPr>
        <p:txBody>
          <a:bodyPr vert="horz" wrap="none" lIns="100584" tIns="45720" rtlCol="0" anchor="b">
            <a:noAutofit/>
          </a:bodyPr>
          <a:lstStyle/>
          <a:p>
            <a:pPr algn="ctr">
              <a:buClr>
                <a:srgbClr val="D6ECFF"/>
              </a:buClr>
              <a:buSzPct val="95000"/>
            </a:pPr>
            <a:r>
              <a:rPr lang="en-US" sz="5400" dirty="0">
                <a:solidFill>
                  <a:prstClr val="white"/>
                </a:solidFill>
                <a:latin typeface="Arial" pitchFamily="34" charset="0"/>
                <a:cs typeface="Arial" pitchFamily="34" charset="0"/>
              </a:rPr>
              <a:t>A = Amino Acid</a:t>
            </a:r>
          </a:p>
        </p:txBody>
      </p:sp>
    </p:spTree>
    <p:custDataLst>
      <p:tags r:id="rId1"/>
    </p:custDataLst>
    <p:extLst>
      <p:ext uri="{BB962C8B-B14F-4D97-AF65-F5344CB8AC3E}">
        <p14:creationId xmlns:p14="http://schemas.microsoft.com/office/powerpoint/2010/main" val="289822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5257800" cy="914400"/>
          </a:xfrm>
        </p:spPr>
        <p:txBody>
          <a:bodyPr/>
          <a:lstStyle/>
          <a:p>
            <a:pPr algn="ctr"/>
            <a:r>
              <a:rPr lang="en-US" dirty="0"/>
              <a:t>Protein</a:t>
            </a:r>
          </a:p>
        </p:txBody>
      </p:sp>
      <p:sp>
        <p:nvSpPr>
          <p:cNvPr id="3" name="Content Placeholder 2"/>
          <p:cNvSpPr>
            <a:spLocks noGrp="1"/>
          </p:cNvSpPr>
          <p:nvPr>
            <p:ph idx="1"/>
          </p:nvPr>
        </p:nvSpPr>
        <p:spPr>
          <a:xfrm>
            <a:off x="304800" y="1752600"/>
            <a:ext cx="8153400" cy="2331240"/>
          </a:xfrm>
        </p:spPr>
        <p:txBody>
          <a:bodyPr>
            <a:normAutofit fontScale="85000" lnSpcReduction="10000"/>
          </a:bodyPr>
          <a:lstStyle/>
          <a:p>
            <a:r>
              <a:rPr lang="en-US" sz="3600" dirty="0"/>
              <a:t>Medium size protein has 300 amino acids</a:t>
            </a:r>
            <a:r>
              <a:rPr lang="en-US" dirty="0"/>
              <a:t/>
            </a:r>
            <a:br>
              <a:rPr lang="en-US" dirty="0"/>
            </a:br>
            <a:endParaRPr lang="en-US" dirty="0"/>
          </a:p>
          <a:p>
            <a:r>
              <a:rPr lang="en-US" sz="4200" dirty="0"/>
              <a:t>At least 80% must be correct, </a:t>
            </a:r>
            <a:br>
              <a:rPr lang="en-US" sz="4200" dirty="0"/>
            </a:br>
            <a:r>
              <a:rPr lang="en-US" sz="4200" dirty="0"/>
              <a:t>which is 240 amino acids </a:t>
            </a:r>
            <a:r>
              <a:rPr lang="en-US" sz="4200" baseline="30000" dirty="0">
                <a:solidFill>
                  <a:srgbClr val="FFC000"/>
                </a:solidFill>
              </a:rPr>
              <a:t>1.</a:t>
            </a:r>
            <a:r>
              <a:rPr lang="en-US" dirty="0"/>
              <a:t/>
            </a:r>
            <a:br>
              <a:rPr lang="en-US" dirty="0"/>
            </a:br>
            <a:endParaRPr lang="en-US" dirty="0"/>
          </a:p>
        </p:txBody>
      </p:sp>
      <p:sp>
        <p:nvSpPr>
          <p:cNvPr id="4" name="TextBox 3"/>
          <p:cNvSpPr txBox="1"/>
          <p:nvPr/>
        </p:nvSpPr>
        <p:spPr>
          <a:xfrm>
            <a:off x="685800" y="4953000"/>
            <a:ext cx="5791200" cy="1600200"/>
          </a:xfrm>
          <a:prstGeom prst="rect">
            <a:avLst/>
          </a:prstGeom>
        </p:spPr>
        <p:txBody>
          <a:bodyPr vert="horz" wrap="none" lIns="100584" tIns="45720" rtlCol="0" anchor="b">
            <a:normAutofit fontScale="70000" lnSpcReduction="20000"/>
          </a:bodyPr>
          <a:lstStyle/>
          <a:p>
            <a:pPr marL="68580" indent="0">
              <a:buNone/>
            </a:pPr>
            <a:r>
              <a:rPr lang="en-US" sz="3200" dirty="0">
                <a:solidFill>
                  <a:schemeClr val="accent3"/>
                </a:solidFill>
              </a:rPr>
              <a:t>1. Journal of Molecular Biology </a:t>
            </a:r>
            <a:r>
              <a:rPr lang="nl-NL" sz="3200" dirty="0">
                <a:solidFill>
                  <a:schemeClr val="accent3"/>
                </a:solidFill>
              </a:rPr>
              <a:t>J. Mol. Biol. (2000) 301, 585±595,</a:t>
            </a:r>
          </a:p>
          <a:p>
            <a:pPr marL="68580" indent="0">
              <a:buNone/>
            </a:pPr>
            <a:r>
              <a:rPr lang="en-US" sz="3200" dirty="0">
                <a:solidFill>
                  <a:schemeClr val="accent3"/>
                </a:solidFill>
              </a:rPr>
              <a:t>Extreme Functional Sensitivity to </a:t>
            </a:r>
          </a:p>
          <a:p>
            <a:pPr marL="68580" indent="0">
              <a:buNone/>
            </a:pPr>
            <a:r>
              <a:rPr lang="en-US" sz="3200" dirty="0">
                <a:solidFill>
                  <a:schemeClr val="accent3"/>
                </a:solidFill>
              </a:rPr>
              <a:t>Conservative Amino Acid  </a:t>
            </a:r>
          </a:p>
          <a:p>
            <a:pPr marL="68580" indent="0">
              <a:buNone/>
            </a:pPr>
            <a:r>
              <a:rPr lang="en-US" sz="3200" dirty="0">
                <a:solidFill>
                  <a:schemeClr val="accent3"/>
                </a:solidFill>
              </a:rPr>
              <a:t>Changes on Enzyme Exteriors </a:t>
            </a:r>
          </a:p>
          <a:p>
            <a:pPr marL="68580" indent="0">
              <a:buNone/>
            </a:pPr>
            <a:r>
              <a:rPr lang="en-US" sz="3200" dirty="0">
                <a:solidFill>
                  <a:schemeClr val="accent3"/>
                </a:solidFill>
              </a:rPr>
              <a:t>by Douglas D. Axe</a:t>
            </a:r>
            <a:endParaRPr lang="nl-NL" sz="3200" dirty="0">
              <a:solidFill>
                <a:schemeClr val="accent3"/>
              </a:solidFill>
            </a:endParaRPr>
          </a:p>
          <a:p>
            <a:pPr algn="ctr">
              <a:buClr>
                <a:schemeClr val="tx2"/>
              </a:buClr>
              <a:buSzPct val="95000"/>
            </a:pP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62695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by Chance:</a:t>
            </a:r>
          </a:p>
        </p:txBody>
      </p:sp>
      <p:sp>
        <p:nvSpPr>
          <p:cNvPr id="3" name="Content Placeholder 2"/>
          <p:cNvSpPr>
            <a:spLocks noGrp="1"/>
          </p:cNvSpPr>
          <p:nvPr>
            <p:ph idx="1"/>
          </p:nvPr>
        </p:nvSpPr>
        <p:spPr>
          <a:xfrm>
            <a:off x="2209800" y="2903940"/>
            <a:ext cx="990600" cy="807240"/>
          </a:xfrm>
        </p:spPr>
        <p:txBody>
          <a:bodyPr>
            <a:noAutofit/>
          </a:bodyPr>
          <a:lstStyle/>
          <a:p>
            <a:pPr marL="68580" indent="0">
              <a:buNone/>
            </a:pPr>
            <a:r>
              <a:rPr lang="en-US" sz="4800" dirty="0"/>
              <a:t>20</a:t>
            </a:r>
          </a:p>
        </p:txBody>
      </p:sp>
      <p:sp>
        <p:nvSpPr>
          <p:cNvPr id="4" name="Content Placeholder 2"/>
          <p:cNvSpPr txBox="1">
            <a:spLocks/>
          </p:cNvSpPr>
          <p:nvPr/>
        </p:nvSpPr>
        <p:spPr>
          <a:xfrm>
            <a:off x="2667000" y="2469360"/>
            <a:ext cx="1371600" cy="80724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r>
              <a:rPr lang="en-US" sz="4800" dirty="0">
                <a:solidFill>
                  <a:prstClr val="white"/>
                </a:solidFill>
              </a:rPr>
              <a:t>240</a:t>
            </a:r>
          </a:p>
        </p:txBody>
      </p:sp>
      <p:sp>
        <p:nvSpPr>
          <p:cNvPr id="5" name="Content Placeholder 2"/>
          <p:cNvSpPr txBox="1">
            <a:spLocks/>
          </p:cNvSpPr>
          <p:nvPr/>
        </p:nvSpPr>
        <p:spPr>
          <a:xfrm>
            <a:off x="3124200" y="2926560"/>
            <a:ext cx="1828800" cy="80724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r>
              <a:rPr lang="en-US" sz="4800" dirty="0">
                <a:solidFill>
                  <a:prstClr val="white"/>
                </a:solidFill>
              </a:rPr>
              <a:t> = 10</a:t>
            </a:r>
          </a:p>
          <a:p>
            <a:pPr marL="68580" indent="0">
              <a:buClr>
                <a:srgbClr val="D6ECFF"/>
              </a:buClr>
              <a:buFont typeface="Wingdings"/>
              <a:buNone/>
            </a:pPr>
            <a:endParaRPr lang="en-US" sz="4800" dirty="0">
              <a:solidFill>
                <a:prstClr val="white"/>
              </a:solidFill>
            </a:endParaRPr>
          </a:p>
        </p:txBody>
      </p:sp>
      <p:sp>
        <p:nvSpPr>
          <p:cNvPr id="6" name="Content Placeholder 2"/>
          <p:cNvSpPr txBox="1">
            <a:spLocks/>
          </p:cNvSpPr>
          <p:nvPr/>
        </p:nvSpPr>
        <p:spPr>
          <a:xfrm>
            <a:off x="2438400" y="4221960"/>
            <a:ext cx="3733800" cy="80724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r>
              <a:rPr lang="en-US" sz="4800" dirty="0">
                <a:solidFill>
                  <a:prstClr val="white"/>
                </a:solidFill>
              </a:rPr>
              <a:t>312 zeroes !</a:t>
            </a:r>
          </a:p>
        </p:txBody>
      </p:sp>
      <p:sp>
        <p:nvSpPr>
          <p:cNvPr id="7" name="Content Placeholder 2"/>
          <p:cNvSpPr txBox="1">
            <a:spLocks/>
          </p:cNvSpPr>
          <p:nvPr/>
        </p:nvSpPr>
        <p:spPr>
          <a:xfrm>
            <a:off x="4495800" y="2438400"/>
            <a:ext cx="1371600" cy="80724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r>
              <a:rPr lang="en-US" sz="4800" dirty="0">
                <a:solidFill>
                  <a:prstClr val="white"/>
                </a:solidFill>
              </a:rPr>
              <a:t>312</a:t>
            </a:r>
          </a:p>
        </p:txBody>
      </p:sp>
    </p:spTree>
    <p:custDataLst>
      <p:tags r:id="rId1"/>
    </p:custDataLst>
    <p:extLst>
      <p:ext uri="{BB962C8B-B14F-4D97-AF65-F5344CB8AC3E}">
        <p14:creationId xmlns:p14="http://schemas.microsoft.com/office/powerpoint/2010/main" val="240093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772400" cy="914400"/>
          </a:xfrm>
        </p:spPr>
        <p:txBody>
          <a:bodyPr/>
          <a:lstStyle/>
          <a:p>
            <a:pPr algn="ctr"/>
            <a:r>
              <a:rPr lang="en-US" dirty="0"/>
              <a:t>Probabilities</a:t>
            </a:r>
          </a:p>
        </p:txBody>
      </p:sp>
      <p:sp>
        <p:nvSpPr>
          <p:cNvPr id="3" name="Content Placeholder 2"/>
          <p:cNvSpPr>
            <a:spLocks noGrp="1"/>
          </p:cNvSpPr>
          <p:nvPr>
            <p:ph idx="1"/>
          </p:nvPr>
        </p:nvSpPr>
        <p:spPr>
          <a:xfrm>
            <a:off x="914400" y="1783560"/>
            <a:ext cx="7772400" cy="4236240"/>
          </a:xfrm>
        </p:spPr>
        <p:txBody>
          <a:bodyPr>
            <a:normAutofit/>
          </a:bodyPr>
          <a:lstStyle/>
          <a:p>
            <a:r>
              <a:rPr lang="en-US" dirty="0"/>
              <a:t>10</a:t>
            </a:r>
            <a:r>
              <a:rPr lang="en-US" sz="4800" baseline="30000" dirty="0"/>
              <a:t>22</a:t>
            </a:r>
            <a:r>
              <a:rPr lang="en-US" dirty="0"/>
              <a:t>      Sand Grains on All Shores</a:t>
            </a:r>
          </a:p>
          <a:p>
            <a:endParaRPr lang="en-US" dirty="0"/>
          </a:p>
          <a:p>
            <a:r>
              <a:rPr lang="en-US" dirty="0"/>
              <a:t>10</a:t>
            </a:r>
            <a:r>
              <a:rPr lang="en-US" sz="4800" baseline="30000" dirty="0"/>
              <a:t>26</a:t>
            </a:r>
            <a:r>
              <a:rPr lang="en-US" dirty="0"/>
              <a:t>      Water Drops in All Oceans</a:t>
            </a:r>
            <a:br>
              <a:rPr lang="en-US" dirty="0"/>
            </a:br>
            <a:endParaRPr lang="en-US" dirty="0"/>
          </a:p>
          <a:p>
            <a:r>
              <a:rPr lang="en-US" dirty="0"/>
              <a:t>10</a:t>
            </a:r>
            <a:r>
              <a:rPr lang="en-US" sz="4800" baseline="30000" dirty="0"/>
              <a:t>80</a:t>
            </a:r>
            <a:r>
              <a:rPr lang="en-US" dirty="0"/>
              <a:t>      Atoms in Visible Universe</a:t>
            </a:r>
          </a:p>
          <a:p>
            <a:endParaRPr lang="en-US" dirty="0"/>
          </a:p>
          <a:p>
            <a:r>
              <a:rPr lang="en-US" dirty="0"/>
              <a:t>10</a:t>
            </a:r>
            <a:r>
              <a:rPr lang="en-US" sz="4800" baseline="30000" dirty="0"/>
              <a:t>312</a:t>
            </a:r>
            <a:r>
              <a:rPr lang="en-US" dirty="0"/>
              <a:t>    Spelling a Protein by Chance</a:t>
            </a:r>
          </a:p>
          <a:p>
            <a:endParaRPr lang="en-US" dirty="0"/>
          </a:p>
          <a:p>
            <a:endParaRPr lang="en-US" dirty="0"/>
          </a:p>
        </p:txBody>
      </p:sp>
    </p:spTree>
    <p:custDataLst>
      <p:tags r:id="rId1"/>
    </p:custDataLst>
    <p:extLst>
      <p:ext uri="{BB962C8B-B14F-4D97-AF65-F5344CB8AC3E}">
        <p14:creationId xmlns:p14="http://schemas.microsoft.com/office/powerpoint/2010/main" val="324906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26464"/>
            <a:ext cx="7772400" cy="4572000"/>
          </a:xfrm>
        </p:spPr>
        <p:txBody>
          <a:bodyPr>
            <a:normAutofit/>
          </a:bodyPr>
          <a:lstStyle/>
          <a:p>
            <a:pPr marL="68580" indent="0" algn="ctr">
              <a:buNone/>
            </a:pPr>
            <a:r>
              <a:rPr lang="en-US" sz="4400" dirty="0">
                <a:solidFill>
                  <a:schemeClr val="accent3"/>
                </a:solidFill>
              </a:rPr>
              <a:t>Information is not created by </a:t>
            </a:r>
          </a:p>
          <a:p>
            <a:pPr marL="68580" indent="0" algn="ctr">
              <a:buNone/>
            </a:pPr>
            <a:endParaRPr lang="en-US" sz="4400" dirty="0"/>
          </a:p>
          <a:p>
            <a:pPr marL="68580" indent="0" algn="ctr">
              <a:buNone/>
            </a:pPr>
            <a:r>
              <a:rPr lang="en-US" sz="4400" dirty="0"/>
              <a:t>Chance</a:t>
            </a:r>
          </a:p>
          <a:p>
            <a:pPr marL="68580" indent="0" algn="ctr">
              <a:buNone/>
            </a:pPr>
            <a:r>
              <a:rPr lang="en-US" sz="4400" dirty="0"/>
              <a:t>+</a:t>
            </a:r>
          </a:p>
          <a:p>
            <a:pPr marL="68580" indent="0" algn="ctr">
              <a:buNone/>
            </a:pPr>
            <a:r>
              <a:rPr lang="en-US" sz="4400" dirty="0"/>
              <a:t>Natural Selection.</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939406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533400"/>
            <a:ext cx="2895600" cy="914400"/>
          </a:xfrm>
        </p:spPr>
        <p:txBody>
          <a:bodyPr/>
          <a:lstStyle/>
          <a:p>
            <a:r>
              <a:rPr lang="en-US" dirty="0"/>
              <a:t>Proteins</a:t>
            </a:r>
          </a:p>
        </p:txBody>
      </p:sp>
      <p:sp>
        <p:nvSpPr>
          <p:cNvPr id="3" name="Content Placeholder 2"/>
          <p:cNvSpPr>
            <a:spLocks noGrp="1"/>
          </p:cNvSpPr>
          <p:nvPr>
            <p:ph idx="1"/>
          </p:nvPr>
        </p:nvSpPr>
        <p:spPr>
          <a:xfrm>
            <a:off x="762000" y="1676400"/>
            <a:ext cx="7772400" cy="4572000"/>
          </a:xfrm>
        </p:spPr>
        <p:txBody>
          <a:bodyPr/>
          <a:lstStyle/>
          <a:p>
            <a:pPr indent="0">
              <a:buNone/>
            </a:pPr>
            <a:r>
              <a:rPr lang="en-US" dirty="0"/>
              <a:t>“With a few exceptions, the machinery of the cell consists of </a:t>
            </a:r>
            <a:r>
              <a:rPr lang="en-US" u="sng" dirty="0"/>
              <a:t>assemblies</a:t>
            </a:r>
            <a:r>
              <a:rPr lang="en-US" dirty="0"/>
              <a:t> of proteins or, less frequently, individual proteins.”</a:t>
            </a:r>
            <a:br>
              <a:rPr lang="en-US"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solidFill>
                  <a:schemeClr val="accent3"/>
                </a:solidFill>
              </a:rPr>
              <a:t/>
            </a:r>
            <a:br>
              <a:rPr lang="en-US" sz="2400" dirty="0">
                <a:solidFill>
                  <a:schemeClr val="accent3"/>
                </a:solidFill>
              </a:rPr>
            </a:br>
            <a:r>
              <a:rPr lang="en-US" sz="2400" dirty="0">
                <a:solidFill>
                  <a:schemeClr val="accent3"/>
                </a:solidFill>
              </a:rPr>
              <a:t>The Edge of Evolution</a:t>
            </a:r>
            <a:br>
              <a:rPr lang="en-US" sz="2400" dirty="0">
                <a:solidFill>
                  <a:schemeClr val="accent3"/>
                </a:solidFill>
              </a:rPr>
            </a:br>
            <a:r>
              <a:rPr lang="en-US" sz="2400" dirty="0">
                <a:solidFill>
                  <a:schemeClr val="accent3"/>
                </a:solidFill>
              </a:rPr>
              <a:t>Michael </a:t>
            </a:r>
            <a:r>
              <a:rPr lang="en-US" sz="2400" dirty="0" err="1">
                <a:solidFill>
                  <a:schemeClr val="accent3"/>
                </a:solidFill>
              </a:rPr>
              <a:t>Behe</a:t>
            </a:r>
            <a:r>
              <a:rPr lang="en-US" sz="2400" dirty="0">
                <a:solidFill>
                  <a:schemeClr val="accent3"/>
                </a:solidFill>
              </a:rPr>
              <a:t>, Appendix A, pg 246</a:t>
            </a:r>
          </a:p>
        </p:txBody>
      </p:sp>
    </p:spTree>
    <p:extLst>
      <p:ext uri="{BB962C8B-B14F-4D97-AF65-F5344CB8AC3E}">
        <p14:creationId xmlns:p14="http://schemas.microsoft.com/office/powerpoint/2010/main" val="2677014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Thought Experiments</a:t>
            </a:r>
          </a:p>
        </p:txBody>
      </p:sp>
      <p:sp>
        <p:nvSpPr>
          <p:cNvPr id="3" name="Content Placeholder 2"/>
          <p:cNvSpPr>
            <a:spLocks noGrp="1"/>
          </p:cNvSpPr>
          <p:nvPr>
            <p:ph idx="1"/>
          </p:nvPr>
        </p:nvSpPr>
        <p:spPr>
          <a:xfrm>
            <a:off x="685800" y="1828800"/>
            <a:ext cx="4495800" cy="3200400"/>
          </a:xfrm>
        </p:spPr>
        <p:txBody>
          <a:bodyPr>
            <a:normAutofit/>
          </a:bodyPr>
          <a:lstStyle/>
          <a:p>
            <a:r>
              <a:rPr lang="en-US" dirty="0"/>
              <a:t>Thought Experiment</a:t>
            </a:r>
          </a:p>
          <a:p>
            <a:r>
              <a:rPr lang="en-US" dirty="0"/>
              <a:t>Best Case Analysis</a:t>
            </a:r>
          </a:p>
          <a:p>
            <a:endParaRPr lang="en-US" dirty="0"/>
          </a:p>
          <a:p>
            <a:endParaRPr lang="en-US" dirty="0"/>
          </a:p>
          <a:p>
            <a:endParaRPr lang="en-US" dirty="0"/>
          </a:p>
        </p:txBody>
      </p:sp>
      <p:pic>
        <p:nvPicPr>
          <p:cNvPr id="4" name="Picture 3" descr="Albert_Einstein_Head.jpg"/>
          <p:cNvPicPr>
            <a:picLocks noChangeAspect="1"/>
          </p:cNvPicPr>
          <p:nvPr/>
        </p:nvPicPr>
        <p:blipFill>
          <a:blip r:embed="rId4" cstate="print"/>
          <a:stretch>
            <a:fillRect/>
          </a:stretch>
        </p:blipFill>
        <p:spPr>
          <a:xfrm>
            <a:off x="5562600" y="1752600"/>
            <a:ext cx="2984394" cy="3886200"/>
          </a:xfrm>
          <a:prstGeom prst="rect">
            <a:avLst/>
          </a:prstGeom>
        </p:spPr>
      </p:pic>
    </p:spTree>
    <p:custDataLst>
      <p:tags r:id="rId1"/>
    </p:custDataLst>
    <p:extLst>
      <p:ext uri="{BB962C8B-B14F-4D97-AF65-F5344CB8AC3E}">
        <p14:creationId xmlns:p14="http://schemas.microsoft.com/office/powerpoint/2010/main" val="367979665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391400" cy="914400"/>
          </a:xfrm>
        </p:spPr>
        <p:txBody>
          <a:bodyPr/>
          <a:lstStyle/>
          <a:p>
            <a:r>
              <a:rPr lang="en-US" dirty="0"/>
              <a:t>Creating Life on Earth by Chance</a:t>
            </a:r>
            <a:br>
              <a:rPr lang="en-US" dirty="0"/>
            </a:br>
            <a:r>
              <a:rPr lang="en-US" dirty="0"/>
              <a:t>Best Case</a:t>
            </a:r>
          </a:p>
        </p:txBody>
      </p:sp>
      <p:sp>
        <p:nvSpPr>
          <p:cNvPr id="3" name="Content Placeholder 2"/>
          <p:cNvSpPr>
            <a:spLocks noGrp="1"/>
          </p:cNvSpPr>
          <p:nvPr>
            <p:ph idx="1"/>
          </p:nvPr>
        </p:nvSpPr>
        <p:spPr>
          <a:xfrm>
            <a:off x="609600" y="2088360"/>
            <a:ext cx="8153400" cy="4083840"/>
          </a:xfrm>
        </p:spPr>
        <p:txBody>
          <a:bodyPr>
            <a:normAutofit lnSpcReduction="10000"/>
          </a:bodyPr>
          <a:lstStyle/>
          <a:p>
            <a:r>
              <a:rPr lang="en-US" dirty="0"/>
              <a:t>Assume every place on earth is perfect for life</a:t>
            </a:r>
          </a:p>
          <a:p>
            <a:r>
              <a:rPr lang="en-US" dirty="0"/>
              <a:t>Assume earth is 100 billion years old</a:t>
            </a:r>
            <a:br>
              <a:rPr lang="en-US" dirty="0"/>
            </a:br>
            <a:r>
              <a:rPr lang="en-US" dirty="0"/>
              <a:t>(No one thinks it is near this old.)</a:t>
            </a:r>
          </a:p>
          <a:p>
            <a:r>
              <a:rPr lang="en-US" dirty="0"/>
              <a:t>Assume the greatest possible number of atoms (Earth’s mass is all hydrogen atoms)</a:t>
            </a:r>
          </a:p>
          <a:p>
            <a:r>
              <a:rPr lang="en-US" dirty="0"/>
              <a:t>Assume every atom is a computer programmed to guess combinations of DNA at a rate of a billion times a second</a:t>
            </a:r>
          </a:p>
        </p:txBody>
      </p:sp>
    </p:spTree>
    <p:custDataLst>
      <p:tags r:id="rId1"/>
    </p:custDataLst>
    <p:extLst>
      <p:ext uri="{BB962C8B-B14F-4D97-AF65-F5344CB8AC3E}">
        <p14:creationId xmlns:p14="http://schemas.microsoft.com/office/powerpoint/2010/main" val="268557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AppData\Local\Microsoft\Windows\Temporary Internet Files\Content.IE5\NU1B3Z2O\MP90043084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11480"/>
            <a:ext cx="9099205" cy="667512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a:spLocks noChangeAspect="1"/>
          </p:cNvSpPr>
          <p:nvPr/>
        </p:nvSpPr>
        <p:spPr>
          <a:xfrm>
            <a:off x="1783080" y="1003983"/>
            <a:ext cx="5486400" cy="5486400"/>
          </a:xfrm>
          <a:prstGeom prst="ellipse">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5"/>
          <p:cNvSpPr>
            <a:spLocks noGrp="1"/>
          </p:cNvSpPr>
          <p:nvPr>
            <p:ph idx="1"/>
          </p:nvPr>
        </p:nvSpPr>
        <p:spPr>
          <a:xfrm>
            <a:off x="2184350" y="228600"/>
            <a:ext cx="4826050" cy="502440"/>
          </a:xfrm>
        </p:spPr>
        <p:txBody>
          <a:bodyPr>
            <a:normAutofit fontScale="92500" lnSpcReduction="10000"/>
          </a:bodyPr>
          <a:lstStyle/>
          <a:p>
            <a:pPr marL="68580" indent="0">
              <a:buNone/>
            </a:pPr>
            <a:r>
              <a:rPr lang="en-US" dirty="0"/>
              <a:t>All of Earth Perfect for Life</a:t>
            </a:r>
          </a:p>
        </p:txBody>
      </p:sp>
      <p:pic>
        <p:nvPicPr>
          <p:cNvPr id="1027" name="Picture 3" descr="C:\Users\John\AppData\Local\Microsoft\Windows\Temporary Internet Files\Content.IE5\86A7OQ3R\MM900236357[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3026168"/>
            <a:ext cx="1214438" cy="16537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John\AppData\Local\Microsoft\Windows\Temporary Internet Files\Content.IE5\86A7OQ3R\MM900236357[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6838" y="3324484"/>
            <a:ext cx="995362" cy="1355387"/>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2" name="Picture 3" descr="C:\Users\John\AppData\Local\Microsoft\Windows\Temporary Internet Files\Content.IE5\86A7OQ3R\MM900236357[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1797" y="3308271"/>
            <a:ext cx="995803" cy="13559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6608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1000"/>
                                  </p:stCondLst>
                                  <p:childTnLst>
                                    <p:set>
                                      <p:cBhvr>
                                        <p:cTn id="11" dur="1" fill="hold">
                                          <p:stCondLst>
                                            <p:cond delay="0"/>
                                          </p:stCondLst>
                                        </p:cTn>
                                        <p:tgtEl>
                                          <p:spTgt spid="1027"/>
                                        </p:tgtEl>
                                        <p:attrNameLst>
                                          <p:attrName>style.visibility</p:attrName>
                                        </p:attrNameLst>
                                      </p:cBhvr>
                                      <p:to>
                                        <p:strVal val="visible"/>
                                      </p:to>
                                    </p:set>
                                  </p:childTnLst>
                                </p:cTn>
                              </p:par>
                              <p:par>
                                <p:cTn id="12" presetID="1" presetClass="entr" presetSubtype="0" fill="hold" nodeType="withEffect">
                                  <p:stCondLst>
                                    <p:cond delay="100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12064"/>
            <a:ext cx="6400800" cy="914400"/>
          </a:xfrm>
        </p:spPr>
        <p:txBody>
          <a:bodyPr/>
          <a:lstStyle/>
          <a:p>
            <a:r>
              <a:rPr lang="en-US" dirty="0"/>
              <a:t>Assume Huge Age of Earth</a:t>
            </a:r>
          </a:p>
        </p:txBody>
      </p:sp>
      <p:sp>
        <p:nvSpPr>
          <p:cNvPr id="3" name="Content Placeholder 2"/>
          <p:cNvSpPr>
            <a:spLocks noGrp="1"/>
          </p:cNvSpPr>
          <p:nvPr>
            <p:ph idx="1"/>
          </p:nvPr>
        </p:nvSpPr>
        <p:spPr>
          <a:xfrm>
            <a:off x="1600200" y="5410200"/>
            <a:ext cx="6019800" cy="1143000"/>
          </a:xfrm>
        </p:spPr>
        <p:txBody>
          <a:bodyPr/>
          <a:lstStyle/>
          <a:p>
            <a:pPr marL="68580" indent="0">
              <a:buNone/>
            </a:pPr>
            <a:r>
              <a:rPr lang="en-US" dirty="0"/>
              <a:t>    All				 100</a:t>
            </a:r>
          </a:p>
          <a:p>
            <a:pPr marL="68580" indent="0">
              <a:buNone/>
            </a:pPr>
            <a:r>
              <a:rPr lang="en-US" dirty="0"/>
              <a:t>Estimates			Billion</a:t>
            </a:r>
          </a:p>
        </p:txBody>
      </p:sp>
      <p:pic>
        <p:nvPicPr>
          <p:cNvPr id="2050" name="Picture 2" descr="C:\Users\John\AppData\Local\Microsoft\Windows\Temporary Internet Files\Content.IE5\NU1B3Z2O\MC90043523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724400"/>
            <a:ext cx="494986" cy="5440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ohn\AppData\Local\Microsoft\Windows\Temporary Internet Files\Content.IE5\NU1B3Z2O\MC90043523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775" y="1832080"/>
            <a:ext cx="3330025" cy="365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588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08174" y="472680"/>
            <a:ext cx="4826050" cy="502440"/>
          </a:xfrm>
        </p:spPr>
        <p:txBody>
          <a:bodyPr>
            <a:normAutofit fontScale="92500" lnSpcReduction="10000"/>
          </a:bodyPr>
          <a:lstStyle/>
          <a:p>
            <a:pPr marL="68580" indent="0">
              <a:buNone/>
            </a:pPr>
            <a:r>
              <a:rPr lang="en-US" dirty="0"/>
              <a:t>Every Atom a Computer</a:t>
            </a:r>
          </a:p>
        </p:txBody>
      </p:sp>
      <p:sp>
        <p:nvSpPr>
          <p:cNvPr id="2" name="Oval 1"/>
          <p:cNvSpPr/>
          <p:nvPr/>
        </p:nvSpPr>
        <p:spPr>
          <a:xfrm>
            <a:off x="2057400" y="1447800"/>
            <a:ext cx="4572000" cy="45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2819400" y="22098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2971800" y="19812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3048000" y="24384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3276600" y="26670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3217333" y="22098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3390900" y="24384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451577" y="28956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3596922" y="26670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3680177" y="31242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3794477" y="28956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3908777" y="3316111"/>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4034366" y="3087511"/>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4114800" y="3544711"/>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4292599" y="3321756"/>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4305299" y="3754967"/>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4521199" y="3571522"/>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4500032" y="3970867"/>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28632" y="4199467"/>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4724400" y="38100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4951589" y="4439356"/>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4957232" y="40386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5180189" y="4313767"/>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180188" y="4667956"/>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427132" y="4553656"/>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5408788" y="4885267"/>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5638800" y="47244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5638800" y="50292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2438400" y="26670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2667000" y="28956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2607733" y="24384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a:off x="2781300" y="26670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2841977" y="31242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Oval 42"/>
          <p:cNvSpPr/>
          <p:nvPr/>
        </p:nvSpPr>
        <p:spPr>
          <a:xfrm>
            <a:off x="2987322" y="28956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a:off x="3070577" y="33528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Oval 44"/>
          <p:cNvSpPr/>
          <p:nvPr/>
        </p:nvSpPr>
        <p:spPr>
          <a:xfrm>
            <a:off x="3184877" y="31242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3299177" y="3544711"/>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3424766" y="3316111"/>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3505200" y="3773311"/>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3682999" y="3550356"/>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3695699" y="3983567"/>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Oval 50"/>
          <p:cNvSpPr/>
          <p:nvPr/>
        </p:nvSpPr>
        <p:spPr>
          <a:xfrm>
            <a:off x="3911599" y="3800122"/>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Oval 51"/>
          <p:cNvSpPr/>
          <p:nvPr/>
        </p:nvSpPr>
        <p:spPr>
          <a:xfrm>
            <a:off x="3890432" y="4199467"/>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Oval 52"/>
          <p:cNvSpPr/>
          <p:nvPr/>
        </p:nvSpPr>
        <p:spPr>
          <a:xfrm>
            <a:off x="4114800" y="40386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Oval 54"/>
          <p:cNvSpPr/>
          <p:nvPr/>
        </p:nvSpPr>
        <p:spPr>
          <a:xfrm>
            <a:off x="2819400" y="40301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Oval 55"/>
          <p:cNvSpPr/>
          <p:nvPr/>
        </p:nvSpPr>
        <p:spPr>
          <a:xfrm>
            <a:off x="2971800" y="38015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Oval 56"/>
          <p:cNvSpPr/>
          <p:nvPr/>
        </p:nvSpPr>
        <p:spPr>
          <a:xfrm>
            <a:off x="3048000" y="42587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Oval 57"/>
          <p:cNvSpPr/>
          <p:nvPr/>
        </p:nvSpPr>
        <p:spPr>
          <a:xfrm>
            <a:off x="3276600" y="44873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Oval 58"/>
          <p:cNvSpPr/>
          <p:nvPr/>
        </p:nvSpPr>
        <p:spPr>
          <a:xfrm>
            <a:off x="3217333" y="40301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Oval 59"/>
          <p:cNvSpPr/>
          <p:nvPr/>
        </p:nvSpPr>
        <p:spPr>
          <a:xfrm>
            <a:off x="3390900" y="42587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Oval 60"/>
          <p:cNvSpPr/>
          <p:nvPr/>
        </p:nvSpPr>
        <p:spPr>
          <a:xfrm>
            <a:off x="3451577" y="47159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Oval 61"/>
          <p:cNvSpPr/>
          <p:nvPr/>
        </p:nvSpPr>
        <p:spPr>
          <a:xfrm>
            <a:off x="3596922" y="44873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Oval 62"/>
          <p:cNvSpPr/>
          <p:nvPr/>
        </p:nvSpPr>
        <p:spPr>
          <a:xfrm>
            <a:off x="3680177" y="49445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Oval 63"/>
          <p:cNvSpPr/>
          <p:nvPr/>
        </p:nvSpPr>
        <p:spPr>
          <a:xfrm>
            <a:off x="3794477" y="47159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3908777" y="5136444"/>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Oval 65"/>
          <p:cNvSpPr/>
          <p:nvPr/>
        </p:nvSpPr>
        <p:spPr>
          <a:xfrm>
            <a:off x="4034366" y="4907844"/>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Oval 66"/>
          <p:cNvSpPr/>
          <p:nvPr/>
        </p:nvSpPr>
        <p:spPr>
          <a:xfrm>
            <a:off x="4114800" y="5365044"/>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Oval 67"/>
          <p:cNvSpPr/>
          <p:nvPr/>
        </p:nvSpPr>
        <p:spPr>
          <a:xfrm>
            <a:off x="4292599" y="5142089"/>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Oval 68"/>
          <p:cNvSpPr/>
          <p:nvPr/>
        </p:nvSpPr>
        <p:spPr>
          <a:xfrm>
            <a:off x="4305299" y="55753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4521199" y="5391855"/>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Oval 71"/>
          <p:cNvSpPr/>
          <p:nvPr/>
        </p:nvSpPr>
        <p:spPr>
          <a:xfrm>
            <a:off x="2438400" y="44873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Oval 72"/>
          <p:cNvSpPr/>
          <p:nvPr/>
        </p:nvSpPr>
        <p:spPr>
          <a:xfrm>
            <a:off x="2667000" y="47159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Oval 73"/>
          <p:cNvSpPr/>
          <p:nvPr/>
        </p:nvSpPr>
        <p:spPr>
          <a:xfrm>
            <a:off x="2607733" y="42587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Oval 74"/>
          <p:cNvSpPr/>
          <p:nvPr/>
        </p:nvSpPr>
        <p:spPr>
          <a:xfrm>
            <a:off x="2781300" y="44873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Oval 75"/>
          <p:cNvSpPr/>
          <p:nvPr/>
        </p:nvSpPr>
        <p:spPr>
          <a:xfrm>
            <a:off x="2841977" y="49445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Oval 76"/>
          <p:cNvSpPr/>
          <p:nvPr/>
        </p:nvSpPr>
        <p:spPr>
          <a:xfrm>
            <a:off x="2987322" y="47159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Oval 77"/>
          <p:cNvSpPr/>
          <p:nvPr/>
        </p:nvSpPr>
        <p:spPr>
          <a:xfrm>
            <a:off x="3070577" y="51731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Oval 78"/>
          <p:cNvSpPr/>
          <p:nvPr/>
        </p:nvSpPr>
        <p:spPr>
          <a:xfrm>
            <a:off x="3184877" y="494453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Oval 79"/>
          <p:cNvSpPr/>
          <p:nvPr/>
        </p:nvSpPr>
        <p:spPr>
          <a:xfrm>
            <a:off x="3299177" y="5365044"/>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Oval 80"/>
          <p:cNvSpPr/>
          <p:nvPr/>
        </p:nvSpPr>
        <p:spPr>
          <a:xfrm>
            <a:off x="3424766" y="5136444"/>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Oval 81"/>
          <p:cNvSpPr/>
          <p:nvPr/>
        </p:nvSpPr>
        <p:spPr>
          <a:xfrm>
            <a:off x="3505200" y="5593644"/>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Oval 82"/>
          <p:cNvSpPr/>
          <p:nvPr/>
        </p:nvSpPr>
        <p:spPr>
          <a:xfrm>
            <a:off x="3682999" y="5370689"/>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Oval 84"/>
          <p:cNvSpPr/>
          <p:nvPr/>
        </p:nvSpPr>
        <p:spPr>
          <a:xfrm>
            <a:off x="3911599" y="5620455"/>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Oval 86"/>
          <p:cNvSpPr/>
          <p:nvPr/>
        </p:nvSpPr>
        <p:spPr>
          <a:xfrm>
            <a:off x="2857500" y="3550356"/>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8" name="Picture 87" descr="Atom.png"/>
          <p:cNvPicPr>
            <a:picLocks noChangeAspect="1"/>
          </p:cNvPicPr>
          <p:nvPr/>
        </p:nvPicPr>
        <p:blipFill>
          <a:blip r:embed="rId4" cstate="print"/>
          <a:stretch>
            <a:fillRect/>
          </a:stretch>
        </p:blipFill>
        <p:spPr>
          <a:xfrm>
            <a:off x="4415366" y="2040467"/>
            <a:ext cx="1928531" cy="1524000"/>
          </a:xfrm>
          <a:prstGeom prst="rect">
            <a:avLst/>
          </a:prstGeom>
        </p:spPr>
      </p:pic>
      <p:sp>
        <p:nvSpPr>
          <p:cNvPr id="89" name="Oval 88"/>
          <p:cNvSpPr/>
          <p:nvPr/>
        </p:nvSpPr>
        <p:spPr>
          <a:xfrm>
            <a:off x="4114800" y="44196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Oval 89"/>
          <p:cNvSpPr/>
          <p:nvPr/>
        </p:nvSpPr>
        <p:spPr>
          <a:xfrm>
            <a:off x="4343400" y="41910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Oval 90"/>
          <p:cNvSpPr/>
          <p:nvPr/>
        </p:nvSpPr>
        <p:spPr>
          <a:xfrm>
            <a:off x="4572000" y="44196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Oval 91"/>
          <p:cNvSpPr/>
          <p:nvPr/>
        </p:nvSpPr>
        <p:spPr>
          <a:xfrm>
            <a:off x="4343400" y="46482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Oval 92"/>
          <p:cNvSpPr/>
          <p:nvPr/>
        </p:nvSpPr>
        <p:spPr>
          <a:xfrm>
            <a:off x="4800600" y="46482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Oval 93"/>
          <p:cNvSpPr/>
          <p:nvPr/>
        </p:nvSpPr>
        <p:spPr>
          <a:xfrm>
            <a:off x="4495800" y="48768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Oval 94"/>
          <p:cNvSpPr/>
          <p:nvPr/>
        </p:nvSpPr>
        <p:spPr>
          <a:xfrm>
            <a:off x="4648200" y="51054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Oval 95"/>
          <p:cNvSpPr/>
          <p:nvPr/>
        </p:nvSpPr>
        <p:spPr>
          <a:xfrm>
            <a:off x="4876800" y="48768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Oval 96"/>
          <p:cNvSpPr/>
          <p:nvPr/>
        </p:nvSpPr>
        <p:spPr>
          <a:xfrm>
            <a:off x="5181600" y="50292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Oval 97"/>
          <p:cNvSpPr/>
          <p:nvPr/>
        </p:nvSpPr>
        <p:spPr>
          <a:xfrm>
            <a:off x="4953000" y="51816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Oval 98"/>
          <p:cNvSpPr/>
          <p:nvPr/>
        </p:nvSpPr>
        <p:spPr>
          <a:xfrm>
            <a:off x="4648200" y="56388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Oval 99"/>
          <p:cNvSpPr/>
          <p:nvPr/>
        </p:nvSpPr>
        <p:spPr>
          <a:xfrm>
            <a:off x="4876800" y="54864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Oval 100"/>
          <p:cNvSpPr/>
          <p:nvPr/>
        </p:nvSpPr>
        <p:spPr>
          <a:xfrm>
            <a:off x="5181600" y="53340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5486400" y="52578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Oval 102"/>
          <p:cNvSpPr/>
          <p:nvPr/>
        </p:nvSpPr>
        <p:spPr>
          <a:xfrm>
            <a:off x="2438400" y="31242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Oval 103"/>
          <p:cNvSpPr/>
          <p:nvPr/>
        </p:nvSpPr>
        <p:spPr>
          <a:xfrm>
            <a:off x="2667000" y="33528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Oval 104"/>
          <p:cNvSpPr/>
          <p:nvPr/>
        </p:nvSpPr>
        <p:spPr>
          <a:xfrm>
            <a:off x="2209800" y="2873023"/>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Oval 105"/>
          <p:cNvSpPr/>
          <p:nvPr/>
        </p:nvSpPr>
        <p:spPr>
          <a:xfrm>
            <a:off x="2628900" y="38100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Oval 106"/>
          <p:cNvSpPr/>
          <p:nvPr/>
        </p:nvSpPr>
        <p:spPr>
          <a:xfrm>
            <a:off x="2209800" y="3383844"/>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Oval 107"/>
          <p:cNvSpPr/>
          <p:nvPr/>
        </p:nvSpPr>
        <p:spPr>
          <a:xfrm>
            <a:off x="2438400" y="3612444"/>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Oval 108"/>
          <p:cNvSpPr/>
          <p:nvPr/>
        </p:nvSpPr>
        <p:spPr>
          <a:xfrm>
            <a:off x="2362200" y="39624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0" name="Oval 109"/>
          <p:cNvSpPr/>
          <p:nvPr/>
        </p:nvSpPr>
        <p:spPr>
          <a:xfrm>
            <a:off x="2286000" y="42672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Oval 110"/>
          <p:cNvSpPr/>
          <p:nvPr/>
        </p:nvSpPr>
        <p:spPr>
          <a:xfrm>
            <a:off x="2133600" y="37338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4" name="Diagram 3"/>
          <p:cNvGraphicFramePr/>
          <p:nvPr>
            <p:extLst/>
          </p:nvPr>
        </p:nvGraphicFramePr>
        <p:xfrm>
          <a:off x="2133600" y="1143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3" name="Group 112"/>
          <p:cNvGrpSpPr/>
          <p:nvPr/>
        </p:nvGrpSpPr>
        <p:grpSpPr>
          <a:xfrm>
            <a:off x="4419600" y="1676400"/>
            <a:ext cx="2286000" cy="2286000"/>
            <a:chOff x="3810000" y="1905000"/>
            <a:chExt cx="2286000" cy="2286000"/>
          </a:xfrm>
        </p:grpSpPr>
        <p:pic>
          <p:nvPicPr>
            <p:cNvPr id="114" name="Picture 4" descr="C:\Users\John\AppData\Local\Microsoft\Windows\Temporary Internet Files\Content.IE5\1EJ01CL6\MC900434865[1].png"/>
            <p:cNvPicPr>
              <a:picLocks noChangeAspect="1" noChangeArrowheads="1"/>
            </p:cNvPicPr>
            <p:nvPr/>
          </p:nvPicPr>
          <p:blipFill>
            <a:blip r:embed="rId10" cstate="print"/>
            <a:srcRect/>
            <a:stretch>
              <a:fillRect/>
            </a:stretch>
          </p:blipFill>
          <p:spPr bwMode="auto">
            <a:xfrm>
              <a:off x="3810000" y="1905000"/>
              <a:ext cx="2286000" cy="2286000"/>
            </a:xfrm>
            <a:prstGeom prst="rect">
              <a:avLst/>
            </a:prstGeom>
            <a:noFill/>
          </p:spPr>
        </p:pic>
        <p:sp>
          <p:nvSpPr>
            <p:cNvPr id="115" name="Rectangle 114"/>
            <p:cNvSpPr/>
            <p:nvPr/>
          </p:nvSpPr>
          <p:spPr>
            <a:xfrm rot="559439">
              <a:off x="4792603" y="2286000"/>
              <a:ext cx="1034257"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a:ln w="50800"/>
                  <a:solidFill>
                    <a:prstClr val="white"/>
                  </a:solidFill>
                </a:rPr>
                <a:t>DNA</a:t>
              </a:r>
            </a:p>
          </p:txBody>
        </p:sp>
      </p:grpSp>
    </p:spTree>
    <p:custDataLst>
      <p:tags r:id="rId1"/>
    </p:custDataLst>
    <p:extLst>
      <p:ext uri="{BB962C8B-B14F-4D97-AF65-F5344CB8AC3E}">
        <p14:creationId xmlns:p14="http://schemas.microsoft.com/office/powerpoint/2010/main" val="238580486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88"/>
                                        </p:tgtEl>
                                      </p:cBhvr>
                                    </p:animEffect>
                                    <p:set>
                                      <p:cBhvr>
                                        <p:cTn id="12" dur="1" fill="hold">
                                          <p:stCondLst>
                                            <p:cond delay="499"/>
                                          </p:stCondLst>
                                        </p:cTn>
                                        <p:tgtEl>
                                          <p:spTgt spid="8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checkerboard(across)">
                                      <p:cBhvr>
                                        <p:cTn id="1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31052"/>
            <a:ext cx="4495800" cy="752376"/>
          </a:xfrm>
        </p:spPr>
        <p:txBody>
          <a:bodyPr/>
          <a:lstStyle/>
          <a:p>
            <a:r>
              <a:rPr lang="en-US" dirty="0"/>
              <a:t>A single protein?</a:t>
            </a:r>
          </a:p>
        </p:txBody>
      </p:sp>
      <p:sp>
        <p:nvSpPr>
          <p:cNvPr id="3" name="Content Placeholder 2"/>
          <p:cNvSpPr>
            <a:spLocks noGrp="1"/>
          </p:cNvSpPr>
          <p:nvPr>
            <p:ph idx="1"/>
          </p:nvPr>
        </p:nvSpPr>
        <p:spPr>
          <a:xfrm>
            <a:off x="838200" y="1447800"/>
            <a:ext cx="7772400" cy="2057400"/>
          </a:xfrm>
        </p:spPr>
        <p:txBody>
          <a:bodyPr/>
          <a:lstStyle/>
          <a:p>
            <a:pPr marL="68580" indent="0">
              <a:buNone/>
            </a:pPr>
            <a:r>
              <a:rPr lang="en-US" dirty="0"/>
              <a:t>How many combinations if every atom on earth was calculating at 1 billion combinations per second for 100 billion years?</a:t>
            </a:r>
          </a:p>
        </p:txBody>
      </p:sp>
      <p:grpSp>
        <p:nvGrpSpPr>
          <p:cNvPr id="9" name="Group 8"/>
          <p:cNvGrpSpPr/>
          <p:nvPr/>
        </p:nvGrpSpPr>
        <p:grpSpPr>
          <a:xfrm>
            <a:off x="1295400" y="3155160"/>
            <a:ext cx="5486400" cy="1264440"/>
            <a:chOff x="685800" y="3917160"/>
            <a:chExt cx="5486400" cy="1264440"/>
          </a:xfrm>
        </p:grpSpPr>
        <p:sp>
          <p:nvSpPr>
            <p:cNvPr id="6" name="Content Placeholder 2"/>
            <p:cNvSpPr txBox="1">
              <a:spLocks/>
            </p:cNvSpPr>
            <p:nvPr/>
          </p:nvSpPr>
          <p:spPr>
            <a:xfrm>
              <a:off x="685800" y="4374360"/>
              <a:ext cx="5486400" cy="80724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r>
                <a:rPr lang="en-US" sz="4800" dirty="0">
                  <a:solidFill>
                    <a:prstClr val="white"/>
                  </a:solidFill>
                </a:rPr>
                <a:t>Provided:  10</a:t>
              </a:r>
            </a:p>
            <a:p>
              <a:pPr marL="68580" indent="0">
                <a:buClr>
                  <a:srgbClr val="D6ECFF"/>
                </a:buClr>
                <a:buFont typeface="Wingdings"/>
                <a:buNone/>
              </a:pPr>
              <a:endParaRPr lang="en-US" sz="4800" dirty="0">
                <a:solidFill>
                  <a:prstClr val="white"/>
                </a:solidFill>
              </a:endParaRPr>
            </a:p>
          </p:txBody>
        </p:sp>
        <p:sp>
          <p:nvSpPr>
            <p:cNvPr id="8" name="Content Placeholder 2"/>
            <p:cNvSpPr txBox="1">
              <a:spLocks/>
            </p:cNvSpPr>
            <p:nvPr/>
          </p:nvSpPr>
          <p:spPr>
            <a:xfrm>
              <a:off x="4343400" y="3917160"/>
              <a:ext cx="1371600" cy="80724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r>
                <a:rPr lang="en-US" sz="4800" dirty="0">
                  <a:solidFill>
                    <a:prstClr val="white"/>
                  </a:solidFill>
                </a:rPr>
                <a:t>87</a:t>
              </a:r>
            </a:p>
          </p:txBody>
        </p:sp>
      </p:grpSp>
      <p:grpSp>
        <p:nvGrpSpPr>
          <p:cNvPr id="15" name="Group 14"/>
          <p:cNvGrpSpPr/>
          <p:nvPr/>
        </p:nvGrpSpPr>
        <p:grpSpPr>
          <a:xfrm>
            <a:off x="1295400" y="4602960"/>
            <a:ext cx="5486400" cy="1721640"/>
            <a:chOff x="1295400" y="4602960"/>
            <a:chExt cx="5486400" cy="1721640"/>
          </a:xfrm>
        </p:grpSpPr>
        <p:grpSp>
          <p:nvGrpSpPr>
            <p:cNvPr id="10" name="Group 9"/>
            <p:cNvGrpSpPr/>
            <p:nvPr/>
          </p:nvGrpSpPr>
          <p:grpSpPr>
            <a:xfrm>
              <a:off x="1295400" y="4602960"/>
              <a:ext cx="5486400" cy="1264440"/>
              <a:chOff x="685800" y="3917160"/>
              <a:chExt cx="5486400" cy="1264440"/>
            </a:xfrm>
          </p:grpSpPr>
          <p:sp>
            <p:nvSpPr>
              <p:cNvPr id="11" name="Content Placeholder 2"/>
              <p:cNvSpPr txBox="1">
                <a:spLocks/>
              </p:cNvSpPr>
              <p:nvPr/>
            </p:nvSpPr>
            <p:spPr>
              <a:xfrm>
                <a:off x="685800" y="4374360"/>
                <a:ext cx="5486400" cy="80724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r>
                  <a:rPr lang="en-US" sz="4800" dirty="0">
                    <a:solidFill>
                      <a:prstClr val="white"/>
                    </a:solidFill>
                  </a:rPr>
                  <a:t>Required:  10</a:t>
                </a:r>
              </a:p>
              <a:p>
                <a:pPr marL="68580" indent="0">
                  <a:buClr>
                    <a:srgbClr val="D6ECFF"/>
                  </a:buClr>
                  <a:buFont typeface="Wingdings"/>
                  <a:buNone/>
                </a:pPr>
                <a:endParaRPr lang="en-US" sz="4800" dirty="0">
                  <a:solidFill>
                    <a:prstClr val="white"/>
                  </a:solidFill>
                </a:endParaRPr>
              </a:p>
            </p:txBody>
          </p:sp>
          <p:sp>
            <p:nvSpPr>
              <p:cNvPr id="12" name="Content Placeholder 2"/>
              <p:cNvSpPr txBox="1">
                <a:spLocks/>
              </p:cNvSpPr>
              <p:nvPr/>
            </p:nvSpPr>
            <p:spPr>
              <a:xfrm>
                <a:off x="4419600" y="3917160"/>
                <a:ext cx="1371600" cy="80724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r>
                  <a:rPr lang="en-US" sz="4800" dirty="0">
                    <a:solidFill>
                      <a:prstClr val="white"/>
                    </a:solidFill>
                  </a:rPr>
                  <a:t>312</a:t>
                </a:r>
              </a:p>
            </p:txBody>
          </p:sp>
        </p:grpSp>
        <p:sp>
          <p:nvSpPr>
            <p:cNvPr id="14" name="TextBox 13"/>
            <p:cNvSpPr txBox="1"/>
            <p:nvPr/>
          </p:nvSpPr>
          <p:spPr>
            <a:xfrm>
              <a:off x="2224314" y="5791200"/>
              <a:ext cx="914400" cy="533400"/>
            </a:xfrm>
            <a:prstGeom prst="rect">
              <a:avLst/>
            </a:prstGeom>
          </p:spPr>
          <p:txBody>
            <a:bodyPr vert="horz" wrap="none" lIns="100584" tIns="45720" rtlCol="0" anchor="b">
              <a:normAutofit/>
            </a:bodyPr>
            <a:lstStyle/>
            <a:p>
              <a:pPr algn="ctr">
                <a:buClr>
                  <a:srgbClr val="D6ECFF"/>
                </a:buClr>
                <a:buSzPct val="95000"/>
              </a:pPr>
              <a:endParaRPr lang="en-US" sz="2800" dirty="0">
                <a:solidFill>
                  <a:prstClr val="white"/>
                </a:solidFill>
                <a:latin typeface="Arial" pitchFamily="34" charset="0"/>
                <a:cs typeface="Arial" pitchFamily="34" charset="0"/>
              </a:endParaRPr>
            </a:p>
          </p:txBody>
        </p:sp>
      </p:grpSp>
    </p:spTree>
    <p:custDataLst>
      <p:tags r:id="rId1"/>
    </p:custDataLst>
    <p:extLst>
      <p:ext uri="{BB962C8B-B14F-4D97-AF65-F5344CB8AC3E}">
        <p14:creationId xmlns:p14="http://schemas.microsoft.com/office/powerpoint/2010/main" val="80062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5867400" cy="914400"/>
          </a:xfrm>
        </p:spPr>
        <p:txBody>
          <a:bodyPr/>
          <a:lstStyle/>
          <a:p>
            <a:r>
              <a:rPr lang="en-US" dirty="0"/>
              <a:t>Life on Earth by Chance?</a:t>
            </a:r>
          </a:p>
        </p:txBody>
      </p:sp>
      <p:sp>
        <p:nvSpPr>
          <p:cNvPr id="3" name="Content Placeholder 2"/>
          <p:cNvSpPr>
            <a:spLocks noGrp="1"/>
          </p:cNvSpPr>
          <p:nvPr>
            <p:ph idx="1"/>
          </p:nvPr>
        </p:nvSpPr>
        <p:spPr>
          <a:xfrm>
            <a:off x="1371600" y="2895600"/>
            <a:ext cx="7391400" cy="1828800"/>
          </a:xfrm>
        </p:spPr>
        <p:txBody>
          <a:bodyPr>
            <a:noAutofit/>
          </a:bodyPr>
          <a:lstStyle/>
          <a:p>
            <a:pPr marL="68580" indent="0">
              <a:buNone/>
            </a:pPr>
            <a:r>
              <a:rPr lang="en-US" sz="7200" dirty="0"/>
              <a:t>Impossible!</a:t>
            </a:r>
          </a:p>
        </p:txBody>
      </p:sp>
    </p:spTree>
    <p:custDataLst>
      <p:tags r:id="rId1"/>
    </p:custDataLst>
    <p:extLst>
      <p:ext uri="{BB962C8B-B14F-4D97-AF65-F5344CB8AC3E}">
        <p14:creationId xmlns:p14="http://schemas.microsoft.com/office/powerpoint/2010/main" val="42180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3000"/>
                                        <p:tgtEl>
                                          <p:spTgt spid="3">
                                            <p:txEl>
                                              <p:pRg st="0" end="0"/>
                                            </p:txEl>
                                          </p:spTgt>
                                        </p:tgtEl>
                                        <p:attrNameLst>
                                          <p:attrName>ppt_w</p:attrName>
                                        </p:attrNameLst>
                                      </p:cBhvr>
                                      <p:tavLst>
                                        <p:tav tm="0">
                                          <p:val>
                                            <p:strVal val="ppt_w"/>
                                          </p:val>
                                        </p:tav>
                                        <p:tav tm="100000">
                                          <p:val>
                                            <p:fltVal val="0"/>
                                          </p:val>
                                        </p:tav>
                                      </p:tavLst>
                                    </p:anim>
                                    <p:anim calcmode="lin" valueType="num">
                                      <p:cBhvr>
                                        <p:cTn id="12" dur="3000"/>
                                        <p:tgtEl>
                                          <p:spTgt spid="3">
                                            <p:txEl>
                                              <p:pRg st="0" end="0"/>
                                            </p:txEl>
                                          </p:spTgt>
                                        </p:tgtEl>
                                        <p:attrNameLst>
                                          <p:attrName>ppt_h</p:attrName>
                                        </p:attrNameLst>
                                      </p:cBhvr>
                                      <p:tavLst>
                                        <p:tav tm="0">
                                          <p:val>
                                            <p:strVal val="ppt_h"/>
                                          </p:val>
                                        </p:tav>
                                        <p:tav tm="100000">
                                          <p:val>
                                            <p:fltVal val="0"/>
                                          </p:val>
                                        </p:tav>
                                      </p:tavLst>
                                    </p:anim>
                                    <p:animEffect transition="out" filter="fade">
                                      <p:cBhvr>
                                        <p:cTn id="13" dur="3000"/>
                                        <p:tgtEl>
                                          <p:spTgt spid="3">
                                            <p:txEl>
                                              <p:pRg st="0" end="0"/>
                                            </p:txEl>
                                          </p:spTgt>
                                        </p:tgtEl>
                                      </p:cBhvr>
                                    </p:animEffect>
                                    <p:set>
                                      <p:cBhvr>
                                        <p:cTn id="14" dur="1" fill="hold">
                                          <p:stCondLst>
                                            <p:cond delay="2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80110" y="1828800"/>
            <a:ext cx="7772400" cy="4572000"/>
          </a:xfrm>
        </p:spPr>
        <p:txBody>
          <a:bodyPr>
            <a:normAutofit/>
          </a:bodyPr>
          <a:lstStyle/>
          <a:p>
            <a:pPr marL="68580" indent="0">
              <a:buNone/>
            </a:pPr>
            <a:r>
              <a:rPr lang="en-US" sz="4000" dirty="0"/>
              <a:t>Once you have simple life, </a:t>
            </a:r>
          </a:p>
          <a:p>
            <a:pPr marL="68580" indent="0">
              <a:buNone/>
            </a:pPr>
            <a:r>
              <a:rPr lang="en-US" sz="4000" dirty="0"/>
              <a:t>it is also impossible to create the information for new kinds of life by mutations plus natural selection. (Later video)</a:t>
            </a:r>
          </a:p>
        </p:txBody>
      </p:sp>
    </p:spTree>
    <p:extLst>
      <p:ext uri="{BB962C8B-B14F-4D97-AF65-F5344CB8AC3E}">
        <p14:creationId xmlns:p14="http://schemas.microsoft.com/office/powerpoint/2010/main" val="707339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1783560"/>
            <a:ext cx="7924800" cy="4572000"/>
          </a:xfrm>
        </p:spPr>
        <p:txBody>
          <a:bodyPr/>
          <a:lstStyle/>
          <a:p>
            <a:pPr marL="68580" indent="0">
              <a:buNone/>
            </a:pPr>
            <a:r>
              <a:rPr lang="en-US" dirty="0"/>
              <a:t>Since the creation of the world </a:t>
            </a:r>
          </a:p>
          <a:p>
            <a:pPr marL="68580" indent="0">
              <a:buNone/>
            </a:pPr>
            <a:r>
              <a:rPr lang="en-US" dirty="0"/>
              <a:t>God’s invisible attributes are clearly seen, </a:t>
            </a:r>
          </a:p>
          <a:p>
            <a:pPr marL="68580" indent="0">
              <a:buNone/>
            </a:pPr>
            <a:r>
              <a:rPr lang="en-US" dirty="0"/>
              <a:t>being understood by the things that are made, </a:t>
            </a:r>
          </a:p>
          <a:p>
            <a:pPr marL="68580" indent="0">
              <a:buNone/>
            </a:pPr>
            <a:r>
              <a:rPr lang="en-US" dirty="0"/>
              <a:t>even His eternal power . . . </a:t>
            </a:r>
          </a:p>
          <a:p>
            <a:pPr marL="68580" indent="0">
              <a:buNone/>
            </a:pPr>
            <a:endParaRPr lang="en-US" dirty="0"/>
          </a:p>
          <a:p>
            <a:pPr marL="68580" indent="0" algn="r">
              <a:buNone/>
            </a:pPr>
            <a:r>
              <a:rPr lang="en-US" dirty="0">
                <a:solidFill>
                  <a:schemeClr val="accent3"/>
                </a:solidFill>
              </a:rPr>
              <a:t>Bible - Romans 1:20</a:t>
            </a:r>
          </a:p>
          <a:p>
            <a:pPr marL="68580" indent="0">
              <a:buNone/>
            </a:pPr>
            <a:endParaRPr lang="en-US" dirty="0"/>
          </a:p>
          <a:p>
            <a:pPr marL="68580" indent="0">
              <a:buNone/>
            </a:pPr>
            <a:endParaRPr lang="en-US" dirty="0"/>
          </a:p>
        </p:txBody>
      </p:sp>
    </p:spTree>
    <p:extLst>
      <p:ext uri="{BB962C8B-B14F-4D97-AF65-F5344CB8AC3E}">
        <p14:creationId xmlns:p14="http://schemas.microsoft.com/office/powerpoint/2010/main" val="235917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10200"/>
            <a:ext cx="2438400" cy="536928"/>
          </a:xfrm>
        </p:spPr>
        <p:txBody>
          <a:bodyPr>
            <a:normAutofit lnSpcReduction="10000"/>
          </a:bodyPr>
          <a:lstStyle/>
          <a:p>
            <a:endParaRPr lang="en-US" dirty="0"/>
          </a:p>
        </p:txBody>
      </p:sp>
      <p:pic>
        <p:nvPicPr>
          <p:cNvPr id="4" name="Picture 3" descr="C:\Users\John\AppData\Local\Microsoft\Windows\Temporary Internet Files\Content.IE5\86A7OQ3R\MC900436915[1].png"/>
          <p:cNvPicPr>
            <a:picLocks noChangeAspect="1" noChangeArrowheads="1"/>
          </p:cNvPicPr>
          <p:nvPr/>
        </p:nvPicPr>
        <p:blipFill>
          <a:blip r:embed="rId3" cstate="print"/>
          <a:stretch>
            <a:fillRect/>
          </a:stretch>
        </p:blipFill>
        <p:spPr bwMode="auto">
          <a:xfrm>
            <a:off x="2057400" y="2057400"/>
            <a:ext cx="6278959" cy="42133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76999" y="5294322"/>
            <a:ext cx="914400" cy="533400"/>
          </a:xfrm>
          <a:prstGeom prst="rect">
            <a:avLst/>
          </a:prstGeom>
        </p:spPr>
        <p:txBody>
          <a:bodyPr vert="horz" wrap="none" lIns="100584" tIns="45720" rtlCol="0" anchor="b">
            <a:normAutofit lnSpcReduction="10000"/>
          </a:bodyPr>
          <a:lstStyle/>
          <a:p>
            <a:pPr algn="ctr">
              <a:buClr>
                <a:srgbClr val="D6ECFF"/>
              </a:buClr>
              <a:buSzPct val="95000"/>
            </a:pPr>
            <a:r>
              <a:rPr lang="en-US" sz="1600" dirty="0">
                <a:solidFill>
                  <a:prstClr val="white"/>
                </a:solidFill>
                <a:latin typeface="Arial" pitchFamily="34" charset="0"/>
                <a:cs typeface="Arial" pitchFamily="34" charset="0"/>
              </a:rPr>
              <a:t>Drawing by</a:t>
            </a:r>
          </a:p>
          <a:p>
            <a:pPr algn="ctr">
              <a:buClr>
                <a:srgbClr val="D6ECFF"/>
              </a:buClr>
              <a:buSzPct val="95000"/>
            </a:pPr>
            <a:r>
              <a:rPr lang="en-US" sz="1600" dirty="0">
                <a:solidFill>
                  <a:prstClr val="white"/>
                </a:solidFill>
                <a:latin typeface="Arial" pitchFamily="34" charset="0"/>
                <a:cs typeface="Arial" pitchFamily="34" charset="0"/>
              </a:rPr>
              <a:t> Gustavo </a:t>
            </a:r>
            <a:r>
              <a:rPr lang="en-US" sz="1600" dirty="0" err="1">
                <a:solidFill>
                  <a:prstClr val="white"/>
                </a:solidFill>
                <a:latin typeface="Arial" pitchFamily="34" charset="0"/>
                <a:cs typeface="Arial" pitchFamily="34" charset="0"/>
              </a:rPr>
              <a:t>Rezende</a:t>
            </a:r>
            <a:endParaRPr lang="en-US" sz="1600" dirty="0">
              <a:solidFill>
                <a:prstClr val="white"/>
              </a:solidFill>
              <a:latin typeface="Arial" pitchFamily="34" charset="0"/>
              <a:cs typeface="Arial" pitchFamily="34" charset="0"/>
            </a:endParaRPr>
          </a:p>
        </p:txBody>
      </p:sp>
      <p:sp>
        <p:nvSpPr>
          <p:cNvPr id="2" name="Title 1"/>
          <p:cNvSpPr>
            <a:spLocks noGrp="1"/>
          </p:cNvSpPr>
          <p:nvPr>
            <p:ph type="title"/>
          </p:nvPr>
        </p:nvSpPr>
        <p:spPr>
          <a:xfrm>
            <a:off x="609600" y="1143000"/>
            <a:ext cx="6324599" cy="783336"/>
          </a:xfrm>
        </p:spPr>
        <p:txBody>
          <a:bodyPr/>
          <a:lstStyle/>
          <a:p>
            <a:pPr algn="ctr"/>
            <a:r>
              <a:rPr lang="en-US" dirty="0"/>
              <a:t>Information of Life</a:t>
            </a:r>
          </a:p>
        </p:txBody>
      </p:sp>
      <p:sp>
        <p:nvSpPr>
          <p:cNvPr id="7" name="Title 1"/>
          <p:cNvSpPr txBox="1">
            <a:spLocks/>
          </p:cNvSpPr>
          <p:nvPr/>
        </p:nvSpPr>
        <p:spPr>
          <a:xfrm>
            <a:off x="1530548" y="1880905"/>
            <a:ext cx="4724398" cy="783336"/>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Arial" pitchFamily="34" charset="0"/>
                <a:ea typeface="+mj-ea"/>
                <a:cs typeface="Arial" pitchFamily="34" charset="0"/>
              </a:defRPr>
            </a:lvl1pPr>
            <a:extLst/>
          </a:lstStyle>
          <a:p>
            <a:pPr algn="ctr"/>
            <a:r>
              <a:rPr lang="en-US" dirty="0"/>
              <a:t>Genetics</a:t>
            </a:r>
          </a:p>
        </p:txBody>
      </p:sp>
    </p:spTree>
    <p:extLst>
      <p:ext uri="{BB962C8B-B14F-4D97-AF65-F5344CB8AC3E}">
        <p14:creationId xmlns:p14="http://schemas.microsoft.com/office/powerpoint/2010/main" val="4187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79231" y="1752600"/>
            <a:ext cx="7924800" cy="4572000"/>
          </a:xfrm>
        </p:spPr>
        <p:txBody>
          <a:bodyPr/>
          <a:lstStyle/>
          <a:p>
            <a:pPr marL="68580" indent="0">
              <a:buNone/>
            </a:pPr>
            <a:r>
              <a:rPr lang="en-US" sz="3600" dirty="0"/>
              <a:t>All things were made through Him (Jesus).</a:t>
            </a:r>
          </a:p>
          <a:p>
            <a:pPr marL="68580" indent="0">
              <a:buNone/>
            </a:pPr>
            <a:r>
              <a:rPr lang="en-US" sz="3600" dirty="0"/>
              <a:t>Without Him nothing was made </a:t>
            </a:r>
          </a:p>
          <a:p>
            <a:pPr marL="68580" indent="0">
              <a:buNone/>
            </a:pPr>
            <a:r>
              <a:rPr lang="en-US" sz="3600" dirty="0"/>
              <a:t>that was made. </a:t>
            </a:r>
          </a:p>
          <a:p>
            <a:pPr marL="68580" indent="0">
              <a:buNone/>
            </a:pPr>
            <a:endParaRPr lang="en-US" dirty="0"/>
          </a:p>
          <a:p>
            <a:pPr marL="68580" indent="0" algn="r">
              <a:buNone/>
            </a:pPr>
            <a:r>
              <a:rPr lang="en-US" dirty="0">
                <a:solidFill>
                  <a:schemeClr val="accent3"/>
                </a:solidFill>
              </a:rPr>
              <a:t>Bible – John 1:3</a:t>
            </a:r>
          </a:p>
          <a:p>
            <a:pPr marL="68580" indent="0">
              <a:buNone/>
            </a:pPr>
            <a:endParaRPr lang="en-US" dirty="0"/>
          </a:p>
          <a:p>
            <a:pPr marL="68580" indent="0">
              <a:buNone/>
            </a:pPr>
            <a:endParaRPr lang="en-US" dirty="0"/>
          </a:p>
        </p:txBody>
      </p:sp>
    </p:spTree>
    <p:extLst>
      <p:ext uri="{BB962C8B-B14F-4D97-AF65-F5344CB8AC3E}">
        <p14:creationId xmlns:p14="http://schemas.microsoft.com/office/powerpoint/2010/main" val="222361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70" y="533400"/>
            <a:ext cx="7924800" cy="914400"/>
          </a:xfrm>
        </p:spPr>
        <p:txBody>
          <a:bodyPr/>
          <a:lstStyle/>
          <a:p>
            <a:pPr marL="68580" indent="0"/>
            <a:r>
              <a:rPr lang="en-US" sz="3600" dirty="0"/>
              <a:t>Give your own presentations.  </a:t>
            </a:r>
            <a:br>
              <a:rPr lang="en-US" sz="3600" dirty="0"/>
            </a:br>
            <a:r>
              <a:rPr lang="en-US" sz="3600" dirty="0"/>
              <a:t>Free downloads of </a:t>
            </a:r>
            <a:r>
              <a:rPr lang="en-US" sz="3600" dirty="0" err="1"/>
              <a:t>Powerpoints</a:t>
            </a:r>
            <a:r>
              <a:rPr lang="en-US" sz="3600" dirty="0"/>
              <a:t> used in these videos at:  </a:t>
            </a:r>
          </a:p>
        </p:txBody>
      </p:sp>
      <p:sp>
        <p:nvSpPr>
          <p:cNvPr id="3" name="Content Placeholder 2"/>
          <p:cNvSpPr>
            <a:spLocks noGrp="1"/>
          </p:cNvSpPr>
          <p:nvPr>
            <p:ph idx="1"/>
          </p:nvPr>
        </p:nvSpPr>
        <p:spPr>
          <a:xfrm>
            <a:off x="2362200" y="2819400"/>
            <a:ext cx="5562600" cy="1447800"/>
          </a:xfrm>
        </p:spPr>
        <p:txBody>
          <a:bodyPr>
            <a:normAutofit/>
          </a:bodyPr>
          <a:lstStyle/>
          <a:p>
            <a:pPr marL="68580" indent="0">
              <a:buNone/>
            </a:pPr>
            <a:r>
              <a:rPr lang="en-US" sz="4000" dirty="0"/>
              <a:t>Educate7.com</a:t>
            </a:r>
          </a:p>
          <a:p>
            <a:pPr marL="68580" indent="0">
              <a:buNone/>
            </a:pPr>
            <a:r>
              <a:rPr lang="en-US" sz="4000" dirty="0"/>
              <a:t>How7.org</a:t>
            </a:r>
          </a:p>
        </p:txBody>
      </p:sp>
      <p:sp>
        <p:nvSpPr>
          <p:cNvPr id="4" name="Content Placeholder 2"/>
          <p:cNvSpPr txBox="1">
            <a:spLocks/>
          </p:cNvSpPr>
          <p:nvPr/>
        </p:nvSpPr>
        <p:spPr>
          <a:xfrm>
            <a:off x="628650" y="4876800"/>
            <a:ext cx="8039100" cy="14478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Font typeface="Wingdings"/>
              <a:buNone/>
            </a:pPr>
            <a:r>
              <a:rPr lang="en-US" sz="4000" b="1" dirty="0"/>
              <a:t>Are You an Accident of Nature?</a:t>
            </a:r>
          </a:p>
          <a:p>
            <a:pPr marL="68580" indent="0">
              <a:buFont typeface="Wingdings"/>
              <a:buNone/>
            </a:pPr>
            <a:endParaRPr lang="en-US" sz="4000" dirty="0"/>
          </a:p>
        </p:txBody>
      </p:sp>
    </p:spTree>
    <p:extLst>
      <p:ext uri="{BB962C8B-B14F-4D97-AF65-F5344CB8AC3E}">
        <p14:creationId xmlns:p14="http://schemas.microsoft.com/office/powerpoint/2010/main" val="23291478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1371600"/>
            <a:ext cx="7886700" cy="1295400"/>
          </a:xfrm>
          <a:prstGeom prst="rect">
            <a:avLst/>
          </a:prstGeom>
        </p:spPr>
        <p:txBody>
          <a:bodyPr vert="horz" lIns="100584" tIns="45720" anchor="b">
            <a:noAutofit/>
          </a:bodyPr>
          <a:lstStyle>
            <a:lvl1pPr marL="0" indent="0" algn="l" rtl="0" eaLnBrk="1" latinLnBrk="0" hangingPunct="1">
              <a:spcBef>
                <a:spcPts val="0"/>
              </a:spcBef>
              <a:buClr>
                <a:schemeClr val="tx2"/>
              </a:buClr>
              <a:buSzPct val="95000"/>
              <a:buFont typeface="Wingdings"/>
              <a:buNone/>
              <a:defRPr kumimoji="0" sz="2000" kern="1200" baseline="0">
                <a:solidFill>
                  <a:schemeClr val="tx1"/>
                </a:solidFill>
                <a:latin typeface="Arial" pitchFamily="34" charset="0"/>
                <a:ea typeface="+mn-ea"/>
                <a:cs typeface="Arial" pitchFamily="34" charset="0"/>
              </a:defRPr>
            </a:lvl1pPr>
            <a:lvl2pPr marL="457200" indent="0" algn="ctr" rtl="0" eaLnBrk="1" latinLnBrk="0" hangingPunct="1">
              <a:spcBef>
                <a:spcPct val="20000"/>
              </a:spcBef>
              <a:buClr>
                <a:schemeClr val="accent2"/>
              </a:buClr>
              <a:buSzPct val="90000"/>
              <a:buFont typeface="Wingdings"/>
              <a:buNone/>
              <a:defRPr kumimoji="0" sz="2600" kern="1200">
                <a:solidFill>
                  <a:schemeClr val="tx1"/>
                </a:solidFill>
                <a:latin typeface="Arial" pitchFamily="34" charset="0"/>
                <a:ea typeface="+mn-ea"/>
                <a:cs typeface="Arial" pitchFamily="34" charset="0"/>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Arial" pitchFamily="34" charset="0"/>
                <a:ea typeface="+mn-ea"/>
                <a:cs typeface="Arial" pitchFamily="34" charset="0"/>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Arial" pitchFamily="34" charset="0"/>
                <a:ea typeface="+mn-ea"/>
                <a:cs typeface="Arial" pitchFamily="34" charset="0"/>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Arial" pitchFamily="34" charset="0"/>
                <a:ea typeface="+mn-ea"/>
                <a:cs typeface="Arial" pitchFamily="34" charset="0"/>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extLst/>
          </a:lstStyle>
          <a:p>
            <a:pPr marL="68580" algn="ctr">
              <a:buClr>
                <a:srgbClr val="D6ECFF"/>
              </a:buClr>
            </a:pPr>
            <a:r>
              <a:rPr lang="en-US" sz="4000" dirty="0">
                <a:solidFill>
                  <a:prstClr val="white"/>
                </a:solidFill>
              </a:rPr>
              <a:t>Next:</a:t>
            </a:r>
          </a:p>
          <a:p>
            <a:pPr marL="68580" algn="ctr">
              <a:buClr>
                <a:srgbClr val="D6ECFF"/>
              </a:buClr>
            </a:pPr>
            <a:r>
              <a:rPr lang="en-US" sz="4000" dirty="0">
                <a:solidFill>
                  <a:srgbClr val="00ADDC">
                    <a:lumMod val="60000"/>
                    <a:lumOff val="40000"/>
                  </a:srgbClr>
                </a:solidFill>
              </a:rPr>
              <a:t>Are You an Accident of Nature?</a:t>
            </a:r>
          </a:p>
          <a:p>
            <a:pPr marL="68580" algn="ctr">
              <a:buClr>
                <a:srgbClr val="D6ECFF"/>
              </a:buClr>
            </a:pPr>
            <a:r>
              <a:rPr lang="en-US" sz="4000" dirty="0">
                <a:solidFill>
                  <a:srgbClr val="00ADDC">
                    <a:lumMod val="60000"/>
                    <a:lumOff val="40000"/>
                  </a:srgbClr>
                </a:solidFill>
              </a:rPr>
              <a:t>Part 5</a:t>
            </a:r>
          </a:p>
        </p:txBody>
      </p:sp>
      <p:sp>
        <p:nvSpPr>
          <p:cNvPr id="7" name="Subtitle 2"/>
          <p:cNvSpPr txBox="1">
            <a:spLocks/>
          </p:cNvSpPr>
          <p:nvPr/>
        </p:nvSpPr>
        <p:spPr>
          <a:xfrm>
            <a:off x="990600" y="3733800"/>
            <a:ext cx="7391400" cy="1066800"/>
          </a:xfrm>
          <a:prstGeom prst="rect">
            <a:avLst/>
          </a:prstGeom>
        </p:spPr>
        <p:txBody>
          <a:bodyPr vert="horz" lIns="100584" tIns="45720" anchor="b">
            <a:noAutofit/>
          </a:bodyPr>
          <a:lstStyle/>
          <a:p>
            <a:pPr algn="ctr">
              <a:buClr>
                <a:srgbClr val="D6ECFF"/>
              </a:buClr>
              <a:buSzPct val="95000"/>
              <a:buFont typeface="Wingdings"/>
              <a:buNone/>
              <a:defRPr/>
            </a:pPr>
            <a:r>
              <a:rPr lang="en-US" sz="4000" b="1" dirty="0">
                <a:solidFill>
                  <a:prstClr val="white"/>
                </a:solidFill>
                <a:latin typeface="Arial" panose="020B0604020202020204" pitchFamily="34" charset="0"/>
                <a:cs typeface="Arial" panose="020B0604020202020204" pitchFamily="34" charset="0"/>
              </a:rPr>
              <a:t>Evolutionist Richard Dawkins </a:t>
            </a:r>
          </a:p>
          <a:p>
            <a:pPr algn="ctr">
              <a:buClr>
                <a:srgbClr val="D6ECFF"/>
              </a:buClr>
              <a:buSzPct val="95000"/>
              <a:buFont typeface="Wingdings"/>
              <a:buNone/>
              <a:defRPr/>
            </a:pPr>
            <a:r>
              <a:rPr lang="en-US" sz="4000" b="1" dirty="0">
                <a:solidFill>
                  <a:prstClr val="white"/>
                </a:solidFill>
                <a:latin typeface="Arial" panose="020B0604020202020204" pitchFamily="34" charset="0"/>
                <a:cs typeface="Arial" panose="020B0604020202020204" pitchFamily="34" charset="0"/>
              </a:rPr>
              <a:t>Maybe aliens created life.</a:t>
            </a:r>
          </a:p>
        </p:txBody>
      </p:sp>
    </p:spTree>
    <p:extLst>
      <p:ext uri="{BB962C8B-B14F-4D97-AF65-F5344CB8AC3E}">
        <p14:creationId xmlns:p14="http://schemas.microsoft.com/office/powerpoint/2010/main" val="176580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Mutations + Natural Selection</a:t>
            </a:r>
          </a:p>
        </p:txBody>
      </p:sp>
      <p:sp>
        <p:nvSpPr>
          <p:cNvPr id="3" name="Content Placeholder 2"/>
          <p:cNvSpPr>
            <a:spLocks noGrp="1"/>
          </p:cNvSpPr>
          <p:nvPr>
            <p:ph idx="1"/>
          </p:nvPr>
        </p:nvSpPr>
        <p:spPr>
          <a:xfrm>
            <a:off x="914400" y="1783560"/>
            <a:ext cx="7772400" cy="3017040"/>
          </a:xfrm>
        </p:spPr>
        <p:txBody>
          <a:bodyPr/>
          <a:lstStyle/>
          <a:p>
            <a:r>
              <a:rPr lang="en-US" u="sng" dirty="0"/>
              <a:t>Can</a:t>
            </a:r>
            <a:r>
              <a:rPr lang="en-US" dirty="0"/>
              <a:t> produce small </a:t>
            </a:r>
            <a:r>
              <a:rPr lang="en-US" u="sng" dirty="0"/>
              <a:t>changes</a:t>
            </a:r>
            <a:r>
              <a:rPr lang="en-US" dirty="0"/>
              <a:t> in information</a:t>
            </a:r>
          </a:p>
          <a:p>
            <a:r>
              <a:rPr lang="en-US" u="sng" dirty="0"/>
              <a:t>Cannot</a:t>
            </a:r>
            <a:r>
              <a:rPr lang="en-US" dirty="0"/>
              <a:t> produce significant </a:t>
            </a:r>
            <a:r>
              <a:rPr lang="en-US" u="sng" dirty="0"/>
              <a:t>increases</a:t>
            </a:r>
            <a:r>
              <a:rPr lang="en-US" dirty="0"/>
              <a:t> in complexity</a:t>
            </a:r>
          </a:p>
        </p:txBody>
      </p:sp>
    </p:spTree>
    <p:custDataLst>
      <p:tags r:id="rId1"/>
    </p:custDataLst>
    <p:extLst>
      <p:ext uri="{BB962C8B-B14F-4D97-AF65-F5344CB8AC3E}">
        <p14:creationId xmlns:p14="http://schemas.microsoft.com/office/powerpoint/2010/main" val="248945760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3">
                                            <p:txEl>
                                              <p:pRg st="0" end="0"/>
                                            </p:txEl>
                                          </p:spTgt>
                                        </p:tgtEl>
                                      </p:cBhvr>
                                    </p:animEffect>
                                    <p:set>
                                      <p:cBhvr>
                                        <p:cTn id="11" dur="1" fill="hold">
                                          <p:stCondLst>
                                            <p:cond delay="499"/>
                                          </p:stCondLst>
                                        </p:cTn>
                                        <p:tgtEl>
                                          <p:spTgt spid="3">
                                            <p:txEl>
                                              <p:pRg st="0" end="0"/>
                                            </p:txEl>
                                          </p:spTgt>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68580" indent="0">
              <a:buNone/>
            </a:pPr>
            <a:r>
              <a:rPr lang="en-US" b="1" dirty="0"/>
              <a:t>Know of 1000’s of mutations.  Many of these create diseases:</a:t>
            </a:r>
          </a:p>
          <a:p>
            <a:pPr lvl="1"/>
            <a:r>
              <a:rPr lang="en-US" b="1" dirty="0"/>
              <a:t>Sickle Cell Anemia</a:t>
            </a:r>
          </a:p>
          <a:p>
            <a:pPr lvl="1"/>
            <a:r>
              <a:rPr lang="en-US" b="1" dirty="0"/>
              <a:t>Color blindness</a:t>
            </a:r>
          </a:p>
          <a:p>
            <a:pPr lvl="1"/>
            <a:r>
              <a:rPr lang="en-US" b="1" dirty="0"/>
              <a:t>Cystic Fibrosis</a:t>
            </a:r>
          </a:p>
          <a:p>
            <a:pPr marL="68580" indent="0">
              <a:buNone/>
            </a:pPr>
            <a:endParaRPr lang="en-US" b="1" dirty="0"/>
          </a:p>
          <a:p>
            <a:pPr marL="68580" indent="0">
              <a:buNone/>
            </a:pPr>
            <a:r>
              <a:rPr lang="en-US" b="1" dirty="0"/>
              <a:t>But no known mutations that increase information.  </a:t>
            </a:r>
          </a:p>
          <a:p>
            <a:pPr marL="68580" indent="0">
              <a:buNone/>
            </a:pPr>
            <a:endParaRPr lang="en-US" dirty="0"/>
          </a:p>
        </p:txBody>
      </p:sp>
    </p:spTree>
    <p:extLst>
      <p:ext uri="{BB962C8B-B14F-4D97-AF65-F5344CB8AC3E}">
        <p14:creationId xmlns:p14="http://schemas.microsoft.com/office/powerpoint/2010/main" val="228274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6553200" cy="914400"/>
          </a:xfrm>
        </p:spPr>
        <p:txBody>
          <a:bodyPr/>
          <a:lstStyle/>
          <a:p>
            <a:pPr algn="ctr"/>
            <a:endParaRPr lang="en-US" dirty="0"/>
          </a:p>
        </p:txBody>
      </p:sp>
      <p:sp>
        <p:nvSpPr>
          <p:cNvPr id="3" name="Content Placeholder 2"/>
          <p:cNvSpPr>
            <a:spLocks noGrp="1"/>
          </p:cNvSpPr>
          <p:nvPr>
            <p:ph idx="1"/>
          </p:nvPr>
        </p:nvSpPr>
        <p:spPr>
          <a:xfrm>
            <a:off x="1219200" y="1981200"/>
            <a:ext cx="6324600" cy="1447800"/>
          </a:xfrm>
        </p:spPr>
        <p:txBody>
          <a:bodyPr>
            <a:normAutofit fontScale="92500" lnSpcReduction="20000"/>
          </a:bodyPr>
          <a:lstStyle/>
          <a:p>
            <a:pPr marL="68580" indent="0">
              <a:buNone/>
            </a:pPr>
            <a:r>
              <a:rPr lang="en-US" sz="3900" dirty="0"/>
              <a:t>Chance of “spelling” a typical protein correctly by accident?</a:t>
            </a:r>
            <a:r>
              <a:rPr lang="en-US" dirty="0"/>
              <a:t/>
            </a:r>
            <a:br>
              <a:rPr lang="en-US" dirty="0"/>
            </a:br>
            <a:endParaRPr lang="en-US" dirty="0"/>
          </a:p>
        </p:txBody>
      </p:sp>
    </p:spTree>
    <p:extLst>
      <p:ext uri="{BB962C8B-B14F-4D97-AF65-F5344CB8AC3E}">
        <p14:creationId xmlns:p14="http://schemas.microsoft.com/office/powerpoint/2010/main" val="367451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Getting Double Sixes</a:t>
            </a:r>
          </a:p>
        </p:txBody>
      </p:sp>
      <p:pic>
        <p:nvPicPr>
          <p:cNvPr id="4" name="Content Placeholder 3"/>
          <p:cNvPicPr>
            <a:picLocks noGrp="1"/>
          </p:cNvPicPr>
          <p:nvPr>
            <p:ph idx="1"/>
          </p:nvPr>
        </p:nvPicPr>
        <p:blipFill>
          <a:blip r:embed="rId3" cstate="print"/>
          <a:srcRect/>
          <a:stretch>
            <a:fillRect/>
          </a:stretch>
        </p:blipFill>
        <p:spPr bwMode="auto">
          <a:xfrm>
            <a:off x="914400" y="1371600"/>
            <a:ext cx="3395834" cy="2007541"/>
          </a:xfrm>
          <a:prstGeom prst="rect">
            <a:avLst/>
          </a:prstGeom>
          <a:noFill/>
          <a:ln w="9525">
            <a:noFill/>
            <a:miter lim="800000"/>
            <a:headEnd/>
            <a:tailEnd/>
          </a:ln>
        </p:spPr>
      </p:pic>
      <p:sp>
        <p:nvSpPr>
          <p:cNvPr id="5" name="TextBox 4"/>
          <p:cNvSpPr txBox="1"/>
          <p:nvPr/>
        </p:nvSpPr>
        <p:spPr>
          <a:xfrm>
            <a:off x="8305800" y="1371600"/>
            <a:ext cx="457200" cy="5201424"/>
          </a:xfrm>
          <a:prstGeom prst="rect">
            <a:avLst/>
          </a:prstGeom>
          <a:noFill/>
        </p:spPr>
        <p:txBody>
          <a:bodyPr wrap="square" rtlCol="0">
            <a:spAutoFit/>
          </a:bodyPr>
          <a:lstStyle/>
          <a:p>
            <a:r>
              <a:rPr lang="en-US" sz="4400" dirty="0">
                <a:solidFill>
                  <a:prstClr val="white"/>
                </a:solidFill>
              </a:rPr>
              <a:t>1</a:t>
            </a:r>
          </a:p>
          <a:p>
            <a:endParaRPr lang="en-US" sz="1600" dirty="0">
              <a:solidFill>
                <a:prstClr val="white"/>
              </a:solidFill>
            </a:endParaRPr>
          </a:p>
          <a:p>
            <a:r>
              <a:rPr lang="en-US" sz="4400" dirty="0">
                <a:solidFill>
                  <a:prstClr val="white"/>
                </a:solidFill>
              </a:rPr>
              <a:t>2</a:t>
            </a:r>
          </a:p>
          <a:p>
            <a:endParaRPr lang="en-US" sz="1600" dirty="0">
              <a:solidFill>
                <a:prstClr val="white"/>
              </a:solidFill>
            </a:endParaRPr>
          </a:p>
          <a:p>
            <a:r>
              <a:rPr lang="en-US" sz="4000" dirty="0">
                <a:solidFill>
                  <a:prstClr val="white"/>
                </a:solidFill>
              </a:rPr>
              <a:t>3</a:t>
            </a:r>
          </a:p>
          <a:p>
            <a:endParaRPr lang="en-US" sz="2000" dirty="0">
              <a:solidFill>
                <a:prstClr val="white"/>
              </a:solidFill>
            </a:endParaRPr>
          </a:p>
          <a:p>
            <a:r>
              <a:rPr lang="en-US" sz="4000" dirty="0">
                <a:solidFill>
                  <a:prstClr val="white"/>
                </a:solidFill>
              </a:rPr>
              <a:t>4</a:t>
            </a:r>
          </a:p>
          <a:p>
            <a:endParaRPr lang="en-US" sz="1600" dirty="0">
              <a:solidFill>
                <a:prstClr val="white"/>
              </a:solidFill>
            </a:endParaRPr>
          </a:p>
          <a:p>
            <a:r>
              <a:rPr lang="en-US" sz="4000" dirty="0">
                <a:solidFill>
                  <a:prstClr val="white"/>
                </a:solidFill>
              </a:rPr>
              <a:t>5</a:t>
            </a:r>
          </a:p>
          <a:p>
            <a:endParaRPr lang="en-US" sz="1600" dirty="0">
              <a:solidFill>
                <a:prstClr val="white"/>
              </a:solidFill>
            </a:endParaRPr>
          </a:p>
          <a:p>
            <a:r>
              <a:rPr lang="en-US" sz="4000" dirty="0">
                <a:solidFill>
                  <a:prstClr val="white"/>
                </a:solidFill>
              </a:rPr>
              <a:t>6</a:t>
            </a:r>
          </a:p>
        </p:txBody>
      </p:sp>
      <p:sp>
        <p:nvSpPr>
          <p:cNvPr id="7" name="TextBox 6"/>
          <p:cNvSpPr txBox="1"/>
          <p:nvPr/>
        </p:nvSpPr>
        <p:spPr>
          <a:xfrm>
            <a:off x="5029200" y="1371600"/>
            <a:ext cx="457200" cy="5201424"/>
          </a:xfrm>
          <a:prstGeom prst="rect">
            <a:avLst/>
          </a:prstGeom>
          <a:noFill/>
        </p:spPr>
        <p:txBody>
          <a:bodyPr wrap="square" rtlCol="0">
            <a:spAutoFit/>
          </a:bodyPr>
          <a:lstStyle/>
          <a:p>
            <a:r>
              <a:rPr lang="en-US" sz="4400" dirty="0">
                <a:solidFill>
                  <a:prstClr val="white"/>
                </a:solidFill>
              </a:rPr>
              <a:t>1</a:t>
            </a:r>
          </a:p>
          <a:p>
            <a:endParaRPr lang="en-US" sz="1600" dirty="0">
              <a:solidFill>
                <a:prstClr val="white"/>
              </a:solidFill>
            </a:endParaRPr>
          </a:p>
          <a:p>
            <a:r>
              <a:rPr lang="en-US" sz="4400" dirty="0">
                <a:solidFill>
                  <a:prstClr val="white"/>
                </a:solidFill>
              </a:rPr>
              <a:t>2</a:t>
            </a:r>
          </a:p>
          <a:p>
            <a:endParaRPr lang="en-US" sz="1600" dirty="0">
              <a:solidFill>
                <a:prstClr val="white"/>
              </a:solidFill>
            </a:endParaRPr>
          </a:p>
          <a:p>
            <a:r>
              <a:rPr lang="en-US" sz="4000" dirty="0">
                <a:solidFill>
                  <a:prstClr val="white"/>
                </a:solidFill>
              </a:rPr>
              <a:t>3</a:t>
            </a:r>
          </a:p>
          <a:p>
            <a:endParaRPr lang="en-US" sz="2000" dirty="0">
              <a:solidFill>
                <a:prstClr val="white"/>
              </a:solidFill>
            </a:endParaRPr>
          </a:p>
          <a:p>
            <a:r>
              <a:rPr lang="en-US" sz="4000" dirty="0">
                <a:solidFill>
                  <a:prstClr val="white"/>
                </a:solidFill>
              </a:rPr>
              <a:t>4</a:t>
            </a:r>
          </a:p>
          <a:p>
            <a:endParaRPr lang="en-US" sz="1600" dirty="0">
              <a:solidFill>
                <a:prstClr val="white"/>
              </a:solidFill>
            </a:endParaRPr>
          </a:p>
          <a:p>
            <a:r>
              <a:rPr lang="en-US" sz="4000" dirty="0">
                <a:solidFill>
                  <a:prstClr val="white"/>
                </a:solidFill>
              </a:rPr>
              <a:t>5</a:t>
            </a:r>
          </a:p>
          <a:p>
            <a:endParaRPr lang="en-US" sz="1600" dirty="0">
              <a:solidFill>
                <a:prstClr val="white"/>
              </a:solidFill>
            </a:endParaRPr>
          </a:p>
          <a:p>
            <a:r>
              <a:rPr lang="en-US" sz="4000" dirty="0">
                <a:solidFill>
                  <a:prstClr val="white"/>
                </a:solidFill>
              </a:rPr>
              <a:t>6</a:t>
            </a:r>
          </a:p>
        </p:txBody>
      </p:sp>
      <p:cxnSp>
        <p:nvCxnSpPr>
          <p:cNvPr id="9" name="Straight Arrow Connector 8"/>
          <p:cNvCxnSpPr/>
          <p:nvPr/>
        </p:nvCxnSpPr>
        <p:spPr>
          <a:xfrm>
            <a:off x="5486400" y="1828800"/>
            <a:ext cx="28194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562600" y="1828800"/>
            <a:ext cx="2743200" cy="9144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62600" y="1828800"/>
            <a:ext cx="2743200" cy="1752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62600" y="1828800"/>
            <a:ext cx="2819400" cy="2743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86400" y="1828800"/>
            <a:ext cx="2895600" cy="3505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86400" y="1828800"/>
            <a:ext cx="2895600" cy="41910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7207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20.1|0.9|1.6|0.7|0.7"/>
</p:tagLst>
</file>

<file path=ppt/tags/tag10.xml><?xml version="1.0" encoding="utf-8"?>
<p:tagLst xmlns:a="http://schemas.openxmlformats.org/drawingml/2006/main" xmlns:r="http://schemas.openxmlformats.org/officeDocument/2006/relationships" xmlns:p="http://schemas.openxmlformats.org/presentationml/2006/main">
  <p:tag name="TIMING" val="|11.5|1.4"/>
</p:tagLst>
</file>

<file path=ppt/tags/tag11.xml><?xml version="1.0" encoding="utf-8"?>
<p:tagLst xmlns:a="http://schemas.openxmlformats.org/drawingml/2006/main" xmlns:r="http://schemas.openxmlformats.org/officeDocument/2006/relationships" xmlns:p="http://schemas.openxmlformats.org/presentationml/2006/main">
  <p:tag name="TIMING" val="|6.1|4.7"/>
</p:tagLst>
</file>

<file path=ppt/tags/tag12.xml><?xml version="1.0" encoding="utf-8"?>
<p:tagLst xmlns:a="http://schemas.openxmlformats.org/drawingml/2006/main" xmlns:r="http://schemas.openxmlformats.org/officeDocument/2006/relationships" xmlns:p="http://schemas.openxmlformats.org/presentationml/2006/main">
  <p:tag name="TIMING" val="|0.5|9.9|4.3"/>
</p:tagLst>
</file>

<file path=ppt/tags/tag13.xml><?xml version="1.0" encoding="utf-8"?>
<p:tagLst xmlns:a="http://schemas.openxmlformats.org/drawingml/2006/main" xmlns:r="http://schemas.openxmlformats.org/officeDocument/2006/relationships" xmlns:p="http://schemas.openxmlformats.org/presentationml/2006/main">
  <p:tag name="TIMING" val="|7|1.6"/>
</p:tagLst>
</file>

<file path=ppt/tags/tag14.xml><?xml version="1.0" encoding="utf-8"?>
<p:tagLst xmlns:a="http://schemas.openxmlformats.org/drawingml/2006/main" xmlns:r="http://schemas.openxmlformats.org/officeDocument/2006/relationships" xmlns:p="http://schemas.openxmlformats.org/presentationml/2006/main">
  <p:tag name="TIMING" val="|1.3|1.6|1.7|0.7"/>
</p:tagLst>
</file>

<file path=ppt/tags/tag15.xml><?xml version="1.0" encoding="utf-8"?>
<p:tagLst xmlns:a="http://schemas.openxmlformats.org/drawingml/2006/main" xmlns:r="http://schemas.openxmlformats.org/officeDocument/2006/relationships" xmlns:p="http://schemas.openxmlformats.org/presentationml/2006/main">
  <p:tag name="TIMING" val="|1.2|5.8|8.2"/>
</p:tagLst>
</file>

<file path=ppt/tags/tag16.xml><?xml version="1.0" encoding="utf-8"?>
<p:tagLst xmlns:a="http://schemas.openxmlformats.org/drawingml/2006/main" xmlns:r="http://schemas.openxmlformats.org/officeDocument/2006/relationships" xmlns:p="http://schemas.openxmlformats.org/presentationml/2006/main">
  <p:tag name="TIMING" val="|16.7|0.9|0.7|4.8|4.4|8|12"/>
</p:tagLst>
</file>

<file path=ppt/tags/tag17.xml><?xml version="1.0" encoding="utf-8"?>
<p:tagLst xmlns:a="http://schemas.openxmlformats.org/drawingml/2006/main" xmlns:r="http://schemas.openxmlformats.org/officeDocument/2006/relationships" xmlns:p="http://schemas.openxmlformats.org/presentationml/2006/main">
  <p:tag name="TIMING" val="|1.1|1|0.8|1.3|11|2.5|3|1.9|1.6|2.3|0.6"/>
</p:tagLst>
</file>

<file path=ppt/tags/tag18.xml><?xml version="1.0" encoding="utf-8"?>
<p:tagLst xmlns:a="http://schemas.openxmlformats.org/drawingml/2006/main" xmlns:r="http://schemas.openxmlformats.org/officeDocument/2006/relationships" xmlns:p="http://schemas.openxmlformats.org/presentationml/2006/main">
  <p:tag name="TIMING" val="|0.8|0.4|0.3|0.3|0.3|0.2|0.3|0.2|0.2|0.3|0.3"/>
</p:tagLst>
</file>

<file path=ppt/tags/tag19.xml><?xml version="1.0" encoding="utf-8"?>
<p:tagLst xmlns:a="http://schemas.openxmlformats.org/drawingml/2006/main" xmlns:r="http://schemas.openxmlformats.org/officeDocument/2006/relationships" xmlns:p="http://schemas.openxmlformats.org/presentationml/2006/main">
  <p:tag name="TIMING" val="|3.3|10.6|5.6|6.3|0.2|0.2|0.2|0.2|0.1|0.3|0.4"/>
</p:tagLst>
</file>

<file path=ppt/tags/tag2.xml><?xml version="1.0" encoding="utf-8"?>
<p:tagLst xmlns:a="http://schemas.openxmlformats.org/drawingml/2006/main" xmlns:r="http://schemas.openxmlformats.org/officeDocument/2006/relationships" xmlns:p="http://schemas.openxmlformats.org/presentationml/2006/main">
  <p:tag name="TIMING" val="|0.4|1.1|2.3|1.3|0.4|0.2|0.2|0.2|0.2"/>
</p:tagLst>
</file>

<file path=ppt/tags/tag20.xml><?xml version="1.0" encoding="utf-8"?>
<p:tagLst xmlns:a="http://schemas.openxmlformats.org/drawingml/2006/main" xmlns:r="http://schemas.openxmlformats.org/officeDocument/2006/relationships" xmlns:p="http://schemas.openxmlformats.org/presentationml/2006/main">
  <p:tag name="TIMING" val="|0.8|0.4|0.3|0.3|0.3|0.2|0.3|0.2|0.2|0.3|0.3"/>
</p:tagLst>
</file>

<file path=ppt/tags/tag21.xml><?xml version="1.0" encoding="utf-8"?>
<p:tagLst xmlns:a="http://schemas.openxmlformats.org/drawingml/2006/main" xmlns:r="http://schemas.openxmlformats.org/officeDocument/2006/relationships" xmlns:p="http://schemas.openxmlformats.org/presentationml/2006/main">
  <p:tag name="TIMING" val="|0.7|9.5"/>
</p:tagLst>
</file>

<file path=ppt/tags/tag22.xml><?xml version="1.0" encoding="utf-8"?>
<p:tagLst xmlns:a="http://schemas.openxmlformats.org/drawingml/2006/main" xmlns:r="http://schemas.openxmlformats.org/officeDocument/2006/relationships" xmlns:p="http://schemas.openxmlformats.org/presentationml/2006/main">
  <p:tag name="TIMING" val="|2|1.6|0.8"/>
</p:tagLst>
</file>

<file path=ppt/tags/tag23.xml><?xml version="1.0" encoding="utf-8"?>
<p:tagLst xmlns:a="http://schemas.openxmlformats.org/drawingml/2006/main" xmlns:r="http://schemas.openxmlformats.org/officeDocument/2006/relationships" xmlns:p="http://schemas.openxmlformats.org/presentationml/2006/main">
  <p:tag name="TIMING" val="|1.6"/>
</p:tagLst>
</file>

<file path=ppt/tags/tag24.xml><?xml version="1.0" encoding="utf-8"?>
<p:tagLst xmlns:a="http://schemas.openxmlformats.org/drawingml/2006/main" xmlns:r="http://schemas.openxmlformats.org/officeDocument/2006/relationships" xmlns:p="http://schemas.openxmlformats.org/presentationml/2006/main">
  <p:tag name="TIMING" val="|1|10.2|0.6|10.8|1|12.4|4"/>
</p:tagLst>
</file>

<file path=ppt/tags/tag25.xml><?xml version="1.0" encoding="utf-8"?>
<p:tagLst xmlns:a="http://schemas.openxmlformats.org/drawingml/2006/main" xmlns:r="http://schemas.openxmlformats.org/officeDocument/2006/relationships" xmlns:p="http://schemas.openxmlformats.org/presentationml/2006/main">
  <p:tag name="TIMING" val="|2.9|2.2"/>
</p:tagLst>
</file>

<file path=ppt/tags/tag26.xml><?xml version="1.0" encoding="utf-8"?>
<p:tagLst xmlns:a="http://schemas.openxmlformats.org/drawingml/2006/main" xmlns:r="http://schemas.openxmlformats.org/officeDocument/2006/relationships" xmlns:p="http://schemas.openxmlformats.org/presentationml/2006/main">
  <p:tag name="TIMING" val="|6.3|2.9|1.9|0.9"/>
</p:tagLst>
</file>

<file path=ppt/tags/tag27.xml><?xml version="1.0" encoding="utf-8"?>
<p:tagLst xmlns:a="http://schemas.openxmlformats.org/drawingml/2006/main" xmlns:r="http://schemas.openxmlformats.org/officeDocument/2006/relationships" xmlns:p="http://schemas.openxmlformats.org/presentationml/2006/main">
  <p:tag name="TIMING" val="|1.3|12.7|4.7"/>
</p:tagLst>
</file>

<file path=ppt/tags/tag28.xml><?xml version="1.0" encoding="utf-8"?>
<p:tagLst xmlns:a="http://schemas.openxmlformats.org/drawingml/2006/main" xmlns:r="http://schemas.openxmlformats.org/officeDocument/2006/relationships" xmlns:p="http://schemas.openxmlformats.org/presentationml/2006/main">
  <p:tag name="TIMING" val="|5"/>
</p:tagLst>
</file>

<file path=ppt/tags/tag3.xml><?xml version="1.0" encoding="utf-8"?>
<p:tagLst xmlns:a="http://schemas.openxmlformats.org/drawingml/2006/main" xmlns:r="http://schemas.openxmlformats.org/officeDocument/2006/relationships" xmlns:p="http://schemas.openxmlformats.org/presentationml/2006/main">
  <p:tag name="TIMING" val="|0.5|0.2|0.2|0.1|0.1|0.1"/>
</p:tagLst>
</file>

<file path=ppt/tags/tag4.xml><?xml version="1.0" encoding="utf-8"?>
<p:tagLst xmlns:a="http://schemas.openxmlformats.org/drawingml/2006/main" xmlns:r="http://schemas.openxmlformats.org/officeDocument/2006/relationships" xmlns:p="http://schemas.openxmlformats.org/presentationml/2006/main">
  <p:tag name="TIMING" val="|0.6|0.2|0.2|0.2|0.2|0.1|0.2|0.8|0.7|0.7"/>
</p:tagLst>
</file>

<file path=ppt/tags/tag5.xml><?xml version="1.0" encoding="utf-8"?>
<p:tagLst xmlns:a="http://schemas.openxmlformats.org/drawingml/2006/main" xmlns:r="http://schemas.openxmlformats.org/officeDocument/2006/relationships" xmlns:p="http://schemas.openxmlformats.org/presentationml/2006/main">
  <p:tag name="TIMING" val="|0.9|0.9"/>
</p:tagLst>
</file>

<file path=ppt/tags/tag6.xml><?xml version="1.0" encoding="utf-8"?>
<p:tagLst xmlns:a="http://schemas.openxmlformats.org/drawingml/2006/main" xmlns:r="http://schemas.openxmlformats.org/officeDocument/2006/relationships" xmlns:p="http://schemas.openxmlformats.org/presentationml/2006/main">
  <p:tag name="TIMING" val="|1.3|2.6|1.3"/>
</p:tagLst>
</file>

<file path=ppt/tags/tag7.xml><?xml version="1.0" encoding="utf-8"?>
<p:tagLst xmlns:a="http://schemas.openxmlformats.org/drawingml/2006/main" xmlns:r="http://schemas.openxmlformats.org/officeDocument/2006/relationships" xmlns:p="http://schemas.openxmlformats.org/presentationml/2006/main">
  <p:tag name="TIMING" val="|0.6|4.7"/>
</p:tagLst>
</file>

<file path=ppt/tags/tag8.xml><?xml version="1.0" encoding="utf-8"?>
<p:tagLst xmlns:a="http://schemas.openxmlformats.org/drawingml/2006/main" xmlns:r="http://schemas.openxmlformats.org/officeDocument/2006/relationships" xmlns:p="http://schemas.openxmlformats.org/presentationml/2006/main">
  <p:tag name="TIMING" val="|0.6|3.2|1"/>
</p:tagLst>
</file>

<file path=ppt/tags/tag9.xml><?xml version="1.0" encoding="utf-8"?>
<p:tagLst xmlns:a="http://schemas.openxmlformats.org/drawingml/2006/main" xmlns:r="http://schemas.openxmlformats.org/officeDocument/2006/relationships" xmlns:p="http://schemas.openxmlformats.org/presentationml/2006/main">
  <p:tag name="TIMING" val="|3.3|10.6|5.6|6.3|0.2|0.2|0.2|0.2|0.1|0.3|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txDef>
      <a:spPr/>
      <a:bodyPr vert="horz" lIns="100584" tIns="45720" anchor="b">
        <a:normAutofit/>
      </a:bodyPr>
      <a:lstStyle>
        <a:defPPr algn="ctr">
          <a:buClr>
            <a:schemeClr val="tx2"/>
          </a:buClr>
          <a:buSzPct val="95000"/>
          <a:defRPr sz="32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42857</TotalTime>
  <Words>1721</Words>
  <Application>Microsoft Office PowerPoint</Application>
  <PresentationFormat>On-screen Show (4:3)</PresentationFormat>
  <Paragraphs>643</Paragraphs>
  <Slides>52</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Black</vt:lpstr>
      <vt:lpstr>Calibri</vt:lpstr>
      <vt:lpstr>Corbel</vt:lpstr>
      <vt:lpstr>Courier New</vt:lpstr>
      <vt:lpstr>Wingdings</vt:lpstr>
      <vt:lpstr>Wingdings 2</vt:lpstr>
      <vt:lpstr>Wingdings 3</vt:lpstr>
      <vt:lpstr>Metro</vt:lpstr>
      <vt:lpstr>PowerPoint Presentation</vt:lpstr>
      <vt:lpstr>Fact of Information science </vt:lpstr>
      <vt:lpstr>Know for Certain</vt:lpstr>
      <vt:lpstr>PowerPoint Presentation</vt:lpstr>
      <vt:lpstr>Information of Life</vt:lpstr>
      <vt:lpstr>Mutations + Natural Selection</vt:lpstr>
      <vt:lpstr>PowerPoint Presentation</vt:lpstr>
      <vt:lpstr>PowerPoint Presentation</vt:lpstr>
      <vt:lpstr>Odds Getting Double Sixes</vt:lpstr>
      <vt:lpstr>Odds Getting Double Sixes</vt:lpstr>
      <vt:lpstr>Odds Getting Double Sixes</vt:lpstr>
      <vt:lpstr>PowerPoint Presentation</vt:lpstr>
      <vt:lpstr>PowerPoint Presentation</vt:lpstr>
      <vt:lpstr>Joint Probability</vt:lpstr>
      <vt:lpstr>PowerPoint Presentation</vt:lpstr>
      <vt:lpstr>Exponential</vt:lpstr>
      <vt:lpstr>Order Matters</vt:lpstr>
      <vt:lpstr>Order Matters</vt:lpstr>
      <vt:lpstr>Spell “i-n-f-o-r-m-a-t-i-o-n” by chance?</vt:lpstr>
      <vt:lpstr>Chance of Spelling Information </vt:lpstr>
      <vt:lpstr>Odds of spelling “information”  by chance:</vt:lpstr>
      <vt:lpstr>Probabilities</vt:lpstr>
      <vt:lpstr>Information in a Protein</vt:lpstr>
      <vt:lpstr>20 Standard Amino Acids</vt:lpstr>
      <vt:lpstr>PowerPoint Presentation</vt:lpstr>
      <vt:lpstr>DNA</vt:lpstr>
      <vt:lpstr>2 Step Code for Proteins</vt:lpstr>
      <vt:lpstr>Only 4 Bases</vt:lpstr>
      <vt:lpstr>DNA Base Pairs</vt:lpstr>
      <vt:lpstr>DNA</vt:lpstr>
      <vt:lpstr>Amino Acid Code</vt:lpstr>
      <vt:lpstr>PowerPoint Presentation</vt:lpstr>
      <vt:lpstr>PowerPoint Presentation</vt:lpstr>
      <vt:lpstr>Chance of Spelling a Protein? </vt:lpstr>
      <vt:lpstr>Chance of Spelling Information </vt:lpstr>
      <vt:lpstr>Chance of Spelling a Protein? </vt:lpstr>
      <vt:lpstr>Protein</vt:lpstr>
      <vt:lpstr>Protein by Chance:</vt:lpstr>
      <vt:lpstr>Probabilities</vt:lpstr>
      <vt:lpstr>Proteins</vt:lpstr>
      <vt:lpstr>Thought Experiments</vt:lpstr>
      <vt:lpstr>Creating Life on Earth by Chance Best Case</vt:lpstr>
      <vt:lpstr>PowerPoint Presentation</vt:lpstr>
      <vt:lpstr>Assume Huge Age of Earth</vt:lpstr>
      <vt:lpstr>PowerPoint Presentation</vt:lpstr>
      <vt:lpstr>A single protein?</vt:lpstr>
      <vt:lpstr>Life on Earth by Chance?</vt:lpstr>
      <vt:lpstr>PowerPoint Presentation</vt:lpstr>
      <vt:lpstr>PowerPoint Presentation</vt:lpstr>
      <vt:lpstr>PowerPoint Presentation</vt:lpstr>
      <vt:lpstr>Give your own presentations.   Free downloads of Powerpoints used in these videos at: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By Chance</dc:title>
  <dc:creator>Mike</dc:creator>
  <cp:lastModifiedBy>Mike D</cp:lastModifiedBy>
  <cp:revision>3048</cp:revision>
  <dcterms:created xsi:type="dcterms:W3CDTF">2012-12-07T22:34:08Z</dcterms:created>
  <dcterms:modified xsi:type="dcterms:W3CDTF">2017-04-24T16:27:44Z</dcterms:modified>
</cp:coreProperties>
</file>